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277" r:id="rId3"/>
    <p:sldId id="283" r:id="rId4"/>
    <p:sldId id="257" r:id="rId5"/>
    <p:sldId id="300" r:id="rId6"/>
    <p:sldId id="301" r:id="rId7"/>
    <p:sldId id="302" r:id="rId8"/>
    <p:sldId id="313" r:id="rId9"/>
    <p:sldId id="303" r:id="rId10"/>
    <p:sldId id="275" r:id="rId11"/>
    <p:sldId id="284" r:id="rId12"/>
    <p:sldId id="314" r:id="rId13"/>
    <p:sldId id="315" r:id="rId14"/>
    <p:sldId id="276" r:id="rId15"/>
    <p:sldId id="278" r:id="rId16"/>
    <p:sldId id="285" r:id="rId17"/>
    <p:sldId id="287" r:id="rId18"/>
    <p:sldId id="279" r:id="rId19"/>
    <p:sldId id="280" r:id="rId20"/>
    <p:sldId id="281" r:id="rId21"/>
    <p:sldId id="288" r:id="rId22"/>
    <p:sldId id="298" r:id="rId23"/>
    <p:sldId id="282" r:id="rId24"/>
    <p:sldId id="304" r:id="rId25"/>
    <p:sldId id="306" r:id="rId26"/>
    <p:sldId id="308" r:id="rId27"/>
    <p:sldId id="309" r:id="rId28"/>
    <p:sldId id="310" r:id="rId29"/>
    <p:sldId id="311" r:id="rId30"/>
    <p:sldId id="312" r:id="rId31"/>
    <p:sldId id="258" r:id="rId32"/>
    <p:sldId id="268" r:id="rId33"/>
    <p:sldId id="289" r:id="rId34"/>
    <p:sldId id="290" r:id="rId35"/>
    <p:sldId id="292" r:id="rId36"/>
    <p:sldId id="295" r:id="rId37"/>
    <p:sldId id="296" r:id="rId38"/>
    <p:sldId id="29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FF"/>
    <a:srgbClr val="FF8500"/>
    <a:srgbClr val="FFFF0A"/>
    <a:srgbClr val="80FF07"/>
    <a:srgbClr val="CCFF66"/>
    <a:srgbClr val="0049C0"/>
    <a:srgbClr val="00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95985" autoAdjust="0"/>
  </p:normalViewPr>
  <p:slideViewPr>
    <p:cSldViewPr snapToGrid="0" snapToObjects="1">
      <p:cViewPr varScale="1">
        <p:scale>
          <a:sx n="160" d="100"/>
          <a:sy n="160" d="100"/>
        </p:scale>
        <p:origin x="2264"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A9E1D3-59D1-0D48-9F86-C7A1B23BC1BB}" type="datetimeFigureOut">
              <a:rPr lang="en-US" smtClean="0"/>
              <a:t>11/25/19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274F13-0F38-B644-BDCF-BB2A7FBB4699}" type="slidenum">
              <a:rPr lang="en-US" smtClean="0"/>
              <a:t>‹#›</a:t>
            </a:fld>
            <a:endParaRPr lang="en-US"/>
          </a:p>
        </p:txBody>
      </p:sp>
    </p:spTree>
    <p:extLst>
      <p:ext uri="{BB962C8B-B14F-4D97-AF65-F5344CB8AC3E}">
        <p14:creationId xmlns:p14="http://schemas.microsoft.com/office/powerpoint/2010/main" val="38105233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4</a:t>
            </a:fld>
            <a:endParaRPr lang="en-US"/>
          </a:p>
        </p:txBody>
      </p:sp>
    </p:spTree>
    <p:extLst>
      <p:ext uri="{BB962C8B-B14F-4D97-AF65-F5344CB8AC3E}">
        <p14:creationId xmlns:p14="http://schemas.microsoft.com/office/powerpoint/2010/main" val="214766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13</a:t>
            </a:fld>
            <a:endParaRPr lang="en-US"/>
          </a:p>
        </p:txBody>
      </p:sp>
    </p:spTree>
    <p:extLst>
      <p:ext uri="{BB962C8B-B14F-4D97-AF65-F5344CB8AC3E}">
        <p14:creationId xmlns:p14="http://schemas.microsoft.com/office/powerpoint/2010/main" val="3817536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14</a:t>
            </a:fld>
            <a:endParaRPr lang="en-US"/>
          </a:p>
        </p:txBody>
      </p:sp>
    </p:spTree>
    <p:extLst>
      <p:ext uri="{BB962C8B-B14F-4D97-AF65-F5344CB8AC3E}">
        <p14:creationId xmlns:p14="http://schemas.microsoft.com/office/powerpoint/2010/main" val="997223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15</a:t>
            </a:fld>
            <a:endParaRPr lang="en-US"/>
          </a:p>
        </p:txBody>
      </p:sp>
    </p:spTree>
    <p:extLst>
      <p:ext uri="{BB962C8B-B14F-4D97-AF65-F5344CB8AC3E}">
        <p14:creationId xmlns:p14="http://schemas.microsoft.com/office/powerpoint/2010/main" val="820660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16</a:t>
            </a:fld>
            <a:endParaRPr lang="en-US"/>
          </a:p>
        </p:txBody>
      </p:sp>
    </p:spTree>
    <p:extLst>
      <p:ext uri="{BB962C8B-B14F-4D97-AF65-F5344CB8AC3E}">
        <p14:creationId xmlns:p14="http://schemas.microsoft.com/office/powerpoint/2010/main" val="377973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17</a:t>
            </a:fld>
            <a:endParaRPr lang="en-US"/>
          </a:p>
        </p:txBody>
      </p:sp>
    </p:spTree>
    <p:extLst>
      <p:ext uri="{BB962C8B-B14F-4D97-AF65-F5344CB8AC3E}">
        <p14:creationId xmlns:p14="http://schemas.microsoft.com/office/powerpoint/2010/main" val="645893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18</a:t>
            </a:fld>
            <a:endParaRPr lang="en-US"/>
          </a:p>
        </p:txBody>
      </p:sp>
    </p:spTree>
    <p:extLst>
      <p:ext uri="{BB962C8B-B14F-4D97-AF65-F5344CB8AC3E}">
        <p14:creationId xmlns:p14="http://schemas.microsoft.com/office/powerpoint/2010/main" val="2712113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19</a:t>
            </a:fld>
            <a:endParaRPr lang="en-US"/>
          </a:p>
        </p:txBody>
      </p:sp>
    </p:spTree>
    <p:extLst>
      <p:ext uri="{BB962C8B-B14F-4D97-AF65-F5344CB8AC3E}">
        <p14:creationId xmlns:p14="http://schemas.microsoft.com/office/powerpoint/2010/main" val="924196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20</a:t>
            </a:fld>
            <a:endParaRPr lang="en-US"/>
          </a:p>
        </p:txBody>
      </p:sp>
    </p:spTree>
    <p:extLst>
      <p:ext uri="{BB962C8B-B14F-4D97-AF65-F5344CB8AC3E}">
        <p14:creationId xmlns:p14="http://schemas.microsoft.com/office/powerpoint/2010/main" val="165749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21</a:t>
            </a:fld>
            <a:endParaRPr lang="en-US"/>
          </a:p>
        </p:txBody>
      </p:sp>
    </p:spTree>
    <p:extLst>
      <p:ext uri="{BB962C8B-B14F-4D97-AF65-F5344CB8AC3E}">
        <p14:creationId xmlns:p14="http://schemas.microsoft.com/office/powerpoint/2010/main" val="3057900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22</a:t>
            </a:fld>
            <a:endParaRPr lang="en-US"/>
          </a:p>
        </p:txBody>
      </p:sp>
    </p:spTree>
    <p:extLst>
      <p:ext uri="{BB962C8B-B14F-4D97-AF65-F5344CB8AC3E}">
        <p14:creationId xmlns:p14="http://schemas.microsoft.com/office/powerpoint/2010/main" val="113416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5</a:t>
            </a:fld>
            <a:endParaRPr lang="en-US"/>
          </a:p>
        </p:txBody>
      </p:sp>
    </p:spTree>
    <p:extLst>
      <p:ext uri="{BB962C8B-B14F-4D97-AF65-F5344CB8AC3E}">
        <p14:creationId xmlns:p14="http://schemas.microsoft.com/office/powerpoint/2010/main" val="257754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23</a:t>
            </a:fld>
            <a:endParaRPr lang="en-US"/>
          </a:p>
        </p:txBody>
      </p:sp>
    </p:spTree>
    <p:extLst>
      <p:ext uri="{BB962C8B-B14F-4D97-AF65-F5344CB8AC3E}">
        <p14:creationId xmlns:p14="http://schemas.microsoft.com/office/powerpoint/2010/main" val="76167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24</a:t>
            </a:fld>
            <a:endParaRPr lang="en-US"/>
          </a:p>
        </p:txBody>
      </p:sp>
    </p:spTree>
    <p:extLst>
      <p:ext uri="{BB962C8B-B14F-4D97-AF65-F5344CB8AC3E}">
        <p14:creationId xmlns:p14="http://schemas.microsoft.com/office/powerpoint/2010/main" val="2455508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25</a:t>
            </a:fld>
            <a:endParaRPr lang="en-US"/>
          </a:p>
        </p:txBody>
      </p:sp>
    </p:spTree>
    <p:extLst>
      <p:ext uri="{BB962C8B-B14F-4D97-AF65-F5344CB8AC3E}">
        <p14:creationId xmlns:p14="http://schemas.microsoft.com/office/powerpoint/2010/main" val="2241193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26</a:t>
            </a:fld>
            <a:endParaRPr lang="en-US"/>
          </a:p>
        </p:txBody>
      </p:sp>
    </p:spTree>
    <p:extLst>
      <p:ext uri="{BB962C8B-B14F-4D97-AF65-F5344CB8AC3E}">
        <p14:creationId xmlns:p14="http://schemas.microsoft.com/office/powerpoint/2010/main" val="1988482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27</a:t>
            </a:fld>
            <a:endParaRPr lang="en-US"/>
          </a:p>
        </p:txBody>
      </p:sp>
    </p:spTree>
    <p:extLst>
      <p:ext uri="{BB962C8B-B14F-4D97-AF65-F5344CB8AC3E}">
        <p14:creationId xmlns:p14="http://schemas.microsoft.com/office/powerpoint/2010/main" val="1520805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28</a:t>
            </a:fld>
            <a:endParaRPr lang="en-US"/>
          </a:p>
        </p:txBody>
      </p:sp>
    </p:spTree>
    <p:extLst>
      <p:ext uri="{BB962C8B-B14F-4D97-AF65-F5344CB8AC3E}">
        <p14:creationId xmlns:p14="http://schemas.microsoft.com/office/powerpoint/2010/main" val="3614761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31</a:t>
            </a:fld>
            <a:endParaRPr lang="en-US"/>
          </a:p>
        </p:txBody>
      </p:sp>
    </p:spTree>
    <p:extLst>
      <p:ext uri="{BB962C8B-B14F-4D97-AF65-F5344CB8AC3E}">
        <p14:creationId xmlns:p14="http://schemas.microsoft.com/office/powerpoint/2010/main" val="2670031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32</a:t>
            </a:fld>
            <a:endParaRPr lang="en-US"/>
          </a:p>
        </p:txBody>
      </p:sp>
    </p:spTree>
    <p:extLst>
      <p:ext uri="{BB962C8B-B14F-4D97-AF65-F5344CB8AC3E}">
        <p14:creationId xmlns:p14="http://schemas.microsoft.com/office/powerpoint/2010/main" val="284584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6</a:t>
            </a:fld>
            <a:endParaRPr lang="en-US"/>
          </a:p>
        </p:txBody>
      </p:sp>
    </p:spTree>
    <p:extLst>
      <p:ext uri="{BB962C8B-B14F-4D97-AF65-F5344CB8AC3E}">
        <p14:creationId xmlns:p14="http://schemas.microsoft.com/office/powerpoint/2010/main" val="372004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7</a:t>
            </a:fld>
            <a:endParaRPr lang="en-US"/>
          </a:p>
        </p:txBody>
      </p:sp>
    </p:spTree>
    <p:extLst>
      <p:ext uri="{BB962C8B-B14F-4D97-AF65-F5344CB8AC3E}">
        <p14:creationId xmlns:p14="http://schemas.microsoft.com/office/powerpoint/2010/main" val="418550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8</a:t>
            </a:fld>
            <a:endParaRPr lang="en-US"/>
          </a:p>
        </p:txBody>
      </p:sp>
    </p:spTree>
    <p:extLst>
      <p:ext uri="{BB962C8B-B14F-4D97-AF65-F5344CB8AC3E}">
        <p14:creationId xmlns:p14="http://schemas.microsoft.com/office/powerpoint/2010/main" val="1354586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9</a:t>
            </a:fld>
            <a:endParaRPr lang="en-US"/>
          </a:p>
        </p:txBody>
      </p:sp>
    </p:spTree>
    <p:extLst>
      <p:ext uri="{BB962C8B-B14F-4D97-AF65-F5344CB8AC3E}">
        <p14:creationId xmlns:p14="http://schemas.microsoft.com/office/powerpoint/2010/main" val="815684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10</a:t>
            </a:fld>
            <a:endParaRPr lang="en-US"/>
          </a:p>
        </p:txBody>
      </p:sp>
    </p:spTree>
    <p:extLst>
      <p:ext uri="{BB962C8B-B14F-4D97-AF65-F5344CB8AC3E}">
        <p14:creationId xmlns:p14="http://schemas.microsoft.com/office/powerpoint/2010/main" val="143100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11</a:t>
            </a:fld>
            <a:endParaRPr lang="en-US"/>
          </a:p>
        </p:txBody>
      </p:sp>
    </p:spTree>
    <p:extLst>
      <p:ext uri="{BB962C8B-B14F-4D97-AF65-F5344CB8AC3E}">
        <p14:creationId xmlns:p14="http://schemas.microsoft.com/office/powerpoint/2010/main" val="248159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3274F13-0F38-B644-BDCF-BB2A7FBB4699}" type="slidenum">
              <a:rPr lang="en-US" smtClean="0"/>
              <a:t>12</a:t>
            </a:fld>
            <a:endParaRPr lang="en-US"/>
          </a:p>
        </p:txBody>
      </p:sp>
    </p:spTree>
    <p:extLst>
      <p:ext uri="{BB962C8B-B14F-4D97-AF65-F5344CB8AC3E}">
        <p14:creationId xmlns:p14="http://schemas.microsoft.com/office/powerpoint/2010/main" val="55996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147074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3907922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321405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85001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8AE248-65B5-C145-AE57-FD6269E44081}" type="datetimeFigureOut">
              <a:rPr lang="en-US" smtClean="0"/>
              <a:t>11/25/19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331440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8AE248-65B5-C145-AE57-FD6269E44081}" type="datetimeFigureOut">
              <a:rPr lang="en-US" smtClean="0"/>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61637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AE248-65B5-C145-AE57-FD6269E44081}" type="datetimeFigureOut">
              <a:rPr lang="en-US" smtClean="0"/>
              <a:t>11/25/19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9192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AE248-65B5-C145-AE57-FD6269E44081}" type="datetimeFigureOut">
              <a:rPr lang="en-US" smtClean="0"/>
              <a:t>11/25/19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1158127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8AE248-65B5-C145-AE57-FD6269E44081}" type="datetimeFigureOut">
              <a:rPr lang="en-US" smtClean="0"/>
              <a:t>11/25/19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131493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8AE248-65B5-C145-AE57-FD6269E44081}" type="datetimeFigureOut">
              <a:rPr lang="en-US" smtClean="0"/>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764465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8AE248-65B5-C145-AE57-FD6269E44081}" type="datetimeFigureOut">
              <a:rPr lang="en-US" smtClean="0"/>
              <a:t>11/25/19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16E42-153B-C54A-8DD5-55AE016FFB25}" type="slidenum">
              <a:rPr lang="en-US" smtClean="0"/>
              <a:t>‹#›</a:t>
            </a:fld>
            <a:endParaRPr lang="en-US"/>
          </a:p>
        </p:txBody>
      </p:sp>
    </p:spTree>
    <p:extLst>
      <p:ext uri="{BB962C8B-B14F-4D97-AF65-F5344CB8AC3E}">
        <p14:creationId xmlns:p14="http://schemas.microsoft.com/office/powerpoint/2010/main" val="213837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AE248-65B5-C145-AE57-FD6269E44081}" type="datetimeFigureOut">
              <a:rPr lang="en-US" smtClean="0"/>
              <a:t>11/25/19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16E42-153B-C54A-8DD5-55AE016FFB25}" type="slidenum">
              <a:rPr lang="en-US" smtClean="0"/>
              <a:t>‹#›</a:t>
            </a:fld>
            <a:endParaRPr lang="en-US"/>
          </a:p>
        </p:txBody>
      </p:sp>
    </p:spTree>
    <p:extLst>
      <p:ext uri="{BB962C8B-B14F-4D97-AF65-F5344CB8AC3E}">
        <p14:creationId xmlns:p14="http://schemas.microsoft.com/office/powerpoint/2010/main" val="1531374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christian.veelken@cern.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140.png"/><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png"/><Relationship Id="rId7"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emf"/></Relationships>
</file>

<file path=ppt/slides/_rels/slide1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png"/><Relationship Id="rId7"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emf"/></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39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5.emf"/><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emf"/></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emf"/><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
            <a:extLst>
              <a:ext uri="{FF2B5EF4-FFF2-40B4-BE49-F238E27FC236}">
                <a16:creationId xmlns:a16="http://schemas.microsoft.com/office/drawing/2014/main" id="{F51A5534-E818-FF4D-9B5E-8B142C9EA1D1}"/>
              </a:ext>
            </a:extLst>
          </p:cNvPr>
          <p:cNvSpPr txBox="1">
            <a:spLocks noChangeArrowheads="1"/>
          </p:cNvSpPr>
          <p:nvPr/>
        </p:nvSpPr>
        <p:spPr bwMode="auto">
          <a:xfrm>
            <a:off x="0" y="3450860"/>
            <a:ext cx="9144000" cy="1092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spcAft>
                <a:spcPts val="363"/>
              </a:spcAft>
              <a:buClr>
                <a:srgbClr val="000000"/>
              </a:buClr>
              <a:buSzPct val="45000"/>
            </a:pPr>
            <a:r>
              <a:rPr lang="en-GB" altLang="en-US" sz="3200" b="1" dirty="0">
                <a:solidFill>
                  <a:srgbClr val="000090"/>
                </a:solidFill>
              </a:rPr>
              <a:t>Christian Veelken</a:t>
            </a:r>
          </a:p>
          <a:p>
            <a:pPr algn="ctr" eaLnBrk="1" hangingPunct="1">
              <a:lnSpc>
                <a:spcPct val="93000"/>
              </a:lnSpc>
              <a:spcAft>
                <a:spcPts val="363"/>
              </a:spcAft>
              <a:buClr>
                <a:srgbClr val="000000"/>
              </a:buClr>
              <a:buSzPct val="45000"/>
            </a:pPr>
            <a:r>
              <a:rPr lang="en-GB" altLang="en-US" b="1" dirty="0">
                <a:solidFill>
                  <a:srgbClr val="0049C0"/>
                </a:solidFill>
                <a:hlinkClick r:id="rId2"/>
              </a:rPr>
              <a:t>christian.veelken@cern.ch</a:t>
            </a:r>
            <a:endParaRPr lang="en-GB" altLang="en-US" b="1" dirty="0">
              <a:solidFill>
                <a:srgbClr val="0049C0"/>
              </a:solidFill>
            </a:endParaRPr>
          </a:p>
          <a:p>
            <a:pPr algn="ctr" eaLnBrk="1" hangingPunct="1">
              <a:lnSpc>
                <a:spcPct val="93000"/>
              </a:lnSpc>
              <a:spcAft>
                <a:spcPts val="363"/>
              </a:spcAft>
              <a:buClr>
                <a:srgbClr val="000000"/>
              </a:buClr>
              <a:buSzPct val="45000"/>
            </a:pPr>
            <a:endParaRPr lang="en-GB" altLang="en-US" sz="200" b="1" dirty="0">
              <a:solidFill>
                <a:srgbClr val="000090"/>
              </a:solidFill>
            </a:endParaRPr>
          </a:p>
          <a:p>
            <a:pPr algn="ctr" eaLnBrk="1" hangingPunct="1">
              <a:lnSpc>
                <a:spcPct val="93000"/>
              </a:lnSpc>
              <a:spcAft>
                <a:spcPts val="363"/>
              </a:spcAft>
              <a:buClr>
                <a:srgbClr val="000000"/>
              </a:buClr>
              <a:buSzPct val="45000"/>
            </a:pPr>
            <a:endParaRPr lang="en-GB" altLang="en-US" sz="200" b="1" u="sng" dirty="0">
              <a:solidFill>
                <a:srgbClr val="000090"/>
              </a:solidFill>
            </a:endParaRPr>
          </a:p>
          <a:p>
            <a:pPr algn="ctr" eaLnBrk="1" hangingPunct="1">
              <a:lnSpc>
                <a:spcPct val="93000"/>
              </a:lnSpc>
              <a:spcAft>
                <a:spcPts val="363"/>
              </a:spcAft>
              <a:buClr>
                <a:srgbClr val="000000"/>
              </a:buClr>
              <a:buSzPct val="45000"/>
            </a:pPr>
            <a:endParaRPr lang="en-GB" altLang="en-US" sz="200" b="1" dirty="0">
              <a:solidFill>
                <a:srgbClr val="000090"/>
              </a:solidFill>
            </a:endParaRPr>
          </a:p>
        </p:txBody>
      </p:sp>
      <p:sp>
        <p:nvSpPr>
          <p:cNvPr id="5" name="Text Box 2">
            <a:extLst>
              <a:ext uri="{FF2B5EF4-FFF2-40B4-BE49-F238E27FC236}">
                <a16:creationId xmlns:a16="http://schemas.microsoft.com/office/drawing/2014/main" id="{68C941D2-D498-834C-B887-D4E57F10D4E7}"/>
              </a:ext>
            </a:extLst>
          </p:cNvPr>
          <p:cNvSpPr txBox="1">
            <a:spLocks noChangeArrowheads="1"/>
          </p:cNvSpPr>
          <p:nvPr/>
        </p:nvSpPr>
        <p:spPr bwMode="auto">
          <a:xfrm>
            <a:off x="0" y="1816100"/>
            <a:ext cx="9144000" cy="1373966"/>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4800" b="1" dirty="0"/>
              <a:t>Statistical Methods:</a:t>
            </a:r>
          </a:p>
          <a:p>
            <a:pPr algn="ctr" eaLnBrk="1" hangingPunct="1">
              <a:lnSpc>
                <a:spcPct val="93000"/>
              </a:lnSpc>
              <a:buClr>
                <a:srgbClr val="000000"/>
              </a:buClr>
              <a:buSzPct val="45000"/>
            </a:pPr>
            <a:r>
              <a:rPr lang="en-US" altLang="en-US" sz="4800" b="1" dirty="0"/>
              <a:t>Maximum Likelihood Fits</a:t>
            </a:r>
            <a:endParaRPr lang="en-GB" altLang="en-US" sz="4800" b="1" dirty="0"/>
          </a:p>
        </p:txBody>
      </p:sp>
      <p:pic>
        <p:nvPicPr>
          <p:cNvPr id="3" name="Picture 2">
            <a:extLst>
              <a:ext uri="{FF2B5EF4-FFF2-40B4-BE49-F238E27FC236}">
                <a16:creationId xmlns:a16="http://schemas.microsoft.com/office/drawing/2014/main" id="{7F80690B-102E-A44D-BF4B-F01FCA961FAF}"/>
              </a:ext>
            </a:extLst>
          </p:cNvPr>
          <p:cNvPicPr>
            <a:picLocks noChangeAspect="1"/>
          </p:cNvPicPr>
          <p:nvPr/>
        </p:nvPicPr>
        <p:blipFill>
          <a:blip r:embed="rId3"/>
          <a:stretch>
            <a:fillRect/>
          </a:stretch>
        </p:blipFill>
        <p:spPr>
          <a:xfrm>
            <a:off x="2286000" y="4543275"/>
            <a:ext cx="4572000" cy="1079500"/>
          </a:xfrm>
          <a:prstGeom prst="rect">
            <a:avLst/>
          </a:prstGeom>
        </p:spPr>
      </p:pic>
    </p:spTree>
    <p:extLst>
      <p:ext uri="{BB962C8B-B14F-4D97-AF65-F5344CB8AC3E}">
        <p14:creationId xmlns:p14="http://schemas.microsoft.com/office/powerpoint/2010/main" val="38488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Comparison with Linear Regression</a:t>
            </a:r>
            <a:endParaRPr lang="en-GB" altLang="en-US" sz="3200" b="1" dirty="0"/>
          </a:p>
        </p:txBody>
      </p:sp>
      <p:sp>
        <p:nvSpPr>
          <p:cNvPr id="18" name="Text Box 4">
            <a:extLst>
              <a:ext uri="{FF2B5EF4-FFF2-40B4-BE49-F238E27FC236}">
                <a16:creationId xmlns:a16="http://schemas.microsoft.com/office/drawing/2014/main" id="{2536E860-B73B-2941-87B0-42B737267228}"/>
              </a:ext>
            </a:extLst>
          </p:cNvPr>
          <p:cNvSpPr txBox="1">
            <a:spLocks noChangeArrowheads="1"/>
          </p:cNvSpPr>
          <p:nvPr/>
        </p:nvSpPr>
        <p:spPr bwMode="auto">
          <a:xfrm>
            <a:off x="592485" y="952303"/>
            <a:ext cx="153464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Hook’s law</a:t>
            </a:r>
          </a:p>
        </p:txBody>
      </p:sp>
      <p:sp>
        <p:nvSpPr>
          <p:cNvPr id="19" name="Rectangle 16">
            <a:extLst>
              <a:ext uri="{FF2B5EF4-FFF2-40B4-BE49-F238E27FC236}">
                <a16:creationId xmlns:a16="http://schemas.microsoft.com/office/drawing/2014/main" id="{9A35CE07-3213-A140-B44D-F2FB3D570148}"/>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10</a:t>
            </a:fld>
            <a:endParaRPr lang="en-US" altLang="en-US" sz="1200" dirty="0">
              <a:solidFill>
                <a:srgbClr val="595959"/>
              </a:solidFill>
              <a:cs typeface="Arial" panose="020B0604020202020204" pitchFamily="34" charset="0"/>
            </a:endParaRPr>
          </a:p>
        </p:txBody>
      </p:sp>
      <p:pic>
        <p:nvPicPr>
          <p:cNvPr id="20" name="Picture 19">
            <a:extLst>
              <a:ext uri="{FF2B5EF4-FFF2-40B4-BE49-F238E27FC236}">
                <a16:creationId xmlns:a16="http://schemas.microsoft.com/office/drawing/2014/main" id="{5104CA17-C47A-B041-8CE9-E29CFC7C11BF}"/>
              </a:ext>
            </a:extLst>
          </p:cNvPr>
          <p:cNvPicPr>
            <a:picLocks noChangeAspect="1"/>
          </p:cNvPicPr>
          <p:nvPr/>
        </p:nvPicPr>
        <p:blipFill>
          <a:blip r:embed="rId3"/>
          <a:stretch>
            <a:fillRect/>
          </a:stretch>
        </p:blipFill>
        <p:spPr>
          <a:xfrm>
            <a:off x="-145348" y="6340839"/>
            <a:ext cx="621869" cy="621869"/>
          </a:xfrm>
          <a:prstGeom prst="rect">
            <a:avLst/>
          </a:prstGeom>
        </p:spPr>
      </p:pic>
      <p:grpSp>
        <p:nvGrpSpPr>
          <p:cNvPr id="4" name="Group 3">
            <a:extLst>
              <a:ext uri="{FF2B5EF4-FFF2-40B4-BE49-F238E27FC236}">
                <a16:creationId xmlns:a16="http://schemas.microsoft.com/office/drawing/2014/main" id="{F7E6023F-8EAC-AE4C-9FAB-BC03923C5F6D}"/>
              </a:ext>
            </a:extLst>
          </p:cNvPr>
          <p:cNvGrpSpPr/>
          <p:nvPr/>
        </p:nvGrpSpPr>
        <p:grpSpPr>
          <a:xfrm>
            <a:off x="-1170066" y="1504550"/>
            <a:ext cx="4693168" cy="3721210"/>
            <a:chOff x="-963334" y="1353474"/>
            <a:chExt cx="4693168" cy="3721210"/>
          </a:xfrm>
        </p:grpSpPr>
        <p:pic>
          <p:nvPicPr>
            <p:cNvPr id="16" name="Picture 15">
              <a:extLst>
                <a:ext uri="{FF2B5EF4-FFF2-40B4-BE49-F238E27FC236}">
                  <a16:creationId xmlns:a16="http://schemas.microsoft.com/office/drawing/2014/main" id="{28D8BBF3-F9E8-7644-A284-98E4528A5E86}"/>
                </a:ext>
              </a:extLst>
            </p:cNvPr>
            <p:cNvPicPr>
              <a:picLocks noChangeAspect="1"/>
            </p:cNvPicPr>
            <p:nvPr/>
          </p:nvPicPr>
          <p:blipFill>
            <a:blip r:embed="rId4"/>
            <a:stretch>
              <a:fillRect/>
            </a:stretch>
          </p:blipFill>
          <p:spPr>
            <a:xfrm>
              <a:off x="-963334" y="1353474"/>
              <a:ext cx="4693168" cy="3721210"/>
            </a:xfrm>
            <a:prstGeom prst="rect">
              <a:avLst/>
            </a:prstGeom>
          </p:spPr>
        </p:pic>
        <p:sp>
          <p:nvSpPr>
            <p:cNvPr id="10" name="Right Brace 9">
              <a:extLst>
                <a:ext uri="{FF2B5EF4-FFF2-40B4-BE49-F238E27FC236}">
                  <a16:creationId xmlns:a16="http://schemas.microsoft.com/office/drawing/2014/main" id="{5259C1DB-D7EE-264C-95AE-1CFD9176CCF0}"/>
                </a:ext>
              </a:extLst>
            </p:cNvPr>
            <p:cNvSpPr/>
            <p:nvPr/>
          </p:nvSpPr>
          <p:spPr>
            <a:xfrm rot="10800000">
              <a:off x="815119" y="2254651"/>
              <a:ext cx="190832" cy="720999"/>
            </a:xfrm>
            <a:prstGeom prst="rightBrace">
              <a:avLst/>
            </a:prstGeom>
            <a:ln w="19050">
              <a:solidFill>
                <a:srgbClr val="008B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8BFF"/>
                </a:solidFill>
              </a:endParaRPr>
            </a:p>
          </p:txBody>
        </p:sp>
        <p:sp>
          <p:nvSpPr>
            <p:cNvPr id="14" name="Text Box 4">
              <a:extLst>
                <a:ext uri="{FF2B5EF4-FFF2-40B4-BE49-F238E27FC236}">
                  <a16:creationId xmlns:a16="http://schemas.microsoft.com/office/drawing/2014/main" id="{05AE793D-A827-C148-86AF-6CC8C7EEE97A}"/>
                </a:ext>
              </a:extLst>
            </p:cNvPr>
            <p:cNvSpPr txBox="1">
              <a:spLocks noChangeArrowheads="1"/>
            </p:cNvSpPr>
            <p:nvPr/>
          </p:nvSpPr>
          <p:spPr bwMode="auto">
            <a:xfrm>
              <a:off x="624285" y="2445743"/>
              <a:ext cx="190834"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i="1" dirty="0">
                  <a:solidFill>
                    <a:srgbClr val="008BFF"/>
                  </a:solidFill>
                  <a:latin typeface="Times New Roman" panose="02020603050405020304" pitchFamily="18" charset="0"/>
                  <a:cs typeface="Times New Roman" panose="02020603050405020304" pitchFamily="18" charset="0"/>
                </a:rPr>
                <a:t>y</a:t>
              </a:r>
              <a:endParaRPr lang="en-GB" altLang="en-US" sz="2000" i="1" dirty="0">
                <a:solidFill>
                  <a:srgbClr val="008BFF"/>
                </a:solidFill>
                <a:latin typeface="Times New Roman" panose="02020603050405020304" pitchFamily="18"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14A2FBFB-E017-8C4A-95F3-FCDBD001F65C}"/>
              </a:ext>
            </a:extLst>
          </p:cNvPr>
          <p:cNvGrpSpPr/>
          <p:nvPr/>
        </p:nvGrpSpPr>
        <p:grpSpPr>
          <a:xfrm>
            <a:off x="2180103" y="2612706"/>
            <a:ext cx="981292" cy="437322"/>
            <a:chOff x="1192695" y="1928877"/>
            <a:chExt cx="981292" cy="437322"/>
          </a:xfrm>
        </p:grpSpPr>
        <p:sp>
          <p:nvSpPr>
            <p:cNvPr id="11" name="Text Box 4">
              <a:extLst>
                <a:ext uri="{FF2B5EF4-FFF2-40B4-BE49-F238E27FC236}">
                  <a16:creationId xmlns:a16="http://schemas.microsoft.com/office/drawing/2014/main" id="{3B838698-6EE7-DC4E-9C24-710F1C5828EF}"/>
                </a:ext>
              </a:extLst>
            </p:cNvPr>
            <p:cNvSpPr txBox="1">
              <a:spLocks noChangeArrowheads="1"/>
            </p:cNvSpPr>
            <p:nvPr/>
          </p:nvSpPr>
          <p:spPr bwMode="auto">
            <a:xfrm>
              <a:off x="1287832" y="2079967"/>
              <a:ext cx="886155"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i="1" dirty="0">
                  <a:solidFill>
                    <a:srgbClr val="FF0000"/>
                  </a:solidFill>
                  <a:latin typeface="Times New Roman" panose="02020603050405020304" pitchFamily="18" charset="0"/>
                  <a:cs typeface="Times New Roman" panose="02020603050405020304" pitchFamily="18" charset="0"/>
                </a:rPr>
                <a:t>F = -k</a:t>
              </a:r>
              <a:r>
                <a:rPr lang="en-US" altLang="en-US" sz="1000" i="1" dirty="0">
                  <a:solidFill>
                    <a:srgbClr val="FF0000"/>
                  </a:solidFill>
                  <a:latin typeface="Times New Roman" panose="02020603050405020304" pitchFamily="18" charset="0"/>
                  <a:cs typeface="Times New Roman" panose="02020603050405020304" pitchFamily="18" charset="0"/>
                </a:rPr>
                <a:t> </a:t>
              </a:r>
              <a:r>
                <a:rPr lang="en-US" altLang="en-US" sz="2000" i="1" dirty="0">
                  <a:solidFill>
                    <a:srgbClr val="FF0000"/>
                  </a:solidFill>
                  <a:latin typeface="Times New Roman" panose="02020603050405020304" pitchFamily="18" charset="0"/>
                  <a:cs typeface="Times New Roman" panose="02020603050405020304" pitchFamily="18" charset="0"/>
                </a:rPr>
                <a:t>y</a:t>
              </a:r>
              <a:endParaRPr lang="en-GB" altLang="en-US" sz="2000" i="1" dirty="0">
                <a:solidFill>
                  <a:srgbClr val="FF0000"/>
                </a:solidFill>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640A393A-50C8-1E44-95BA-8261AA73DEA1}"/>
                </a:ext>
              </a:extLst>
            </p:cNvPr>
            <p:cNvCxnSpPr/>
            <p:nvPr/>
          </p:nvCxnSpPr>
          <p:spPr>
            <a:xfrm flipV="1">
              <a:off x="1192695" y="1928877"/>
              <a:ext cx="0" cy="4373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7550425A-7467-CD43-B512-9339687ACE19}"/>
              </a:ext>
            </a:extLst>
          </p:cNvPr>
          <p:cNvCxnSpPr>
            <a:cxnSpLocks/>
          </p:cNvCxnSpPr>
          <p:nvPr/>
        </p:nvCxnSpPr>
        <p:spPr>
          <a:xfrm>
            <a:off x="2180103" y="3093098"/>
            <a:ext cx="0" cy="48697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 Box 4">
            <a:extLst>
              <a:ext uri="{FF2B5EF4-FFF2-40B4-BE49-F238E27FC236}">
                <a16:creationId xmlns:a16="http://schemas.microsoft.com/office/drawing/2014/main" id="{6898A7E5-FDD7-8D48-9591-1119C2F9CBBE}"/>
              </a:ext>
            </a:extLst>
          </p:cNvPr>
          <p:cNvSpPr txBox="1">
            <a:spLocks noChangeArrowheads="1"/>
          </p:cNvSpPr>
          <p:nvPr/>
        </p:nvSpPr>
        <p:spPr bwMode="auto">
          <a:xfrm>
            <a:off x="2278036" y="3124905"/>
            <a:ext cx="883347"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i="1" dirty="0">
                <a:solidFill>
                  <a:srgbClr val="00B050"/>
                </a:solidFill>
                <a:latin typeface="Times New Roman" panose="02020603050405020304" pitchFamily="18" charset="0"/>
                <a:cs typeface="Times New Roman" panose="02020603050405020304" pitchFamily="18" charset="0"/>
              </a:rPr>
              <a:t>F =  m</a:t>
            </a:r>
            <a:r>
              <a:rPr lang="en-US" altLang="en-US" sz="1000" i="1" dirty="0">
                <a:solidFill>
                  <a:srgbClr val="00B050"/>
                </a:solidFill>
                <a:latin typeface="Times New Roman" panose="02020603050405020304" pitchFamily="18" charset="0"/>
                <a:cs typeface="Times New Roman" panose="02020603050405020304" pitchFamily="18" charset="0"/>
              </a:rPr>
              <a:t> </a:t>
            </a:r>
            <a:r>
              <a:rPr lang="en-US" altLang="en-US" sz="2000" i="1" dirty="0">
                <a:solidFill>
                  <a:srgbClr val="00B050"/>
                </a:solidFill>
                <a:latin typeface="Times New Roman" panose="02020603050405020304" pitchFamily="18" charset="0"/>
                <a:cs typeface="Times New Roman" panose="02020603050405020304" pitchFamily="18" charset="0"/>
              </a:rPr>
              <a:t>g</a:t>
            </a:r>
            <a:endParaRPr lang="en-GB" altLang="en-US" sz="2000" i="1" dirty="0">
              <a:solidFill>
                <a:srgbClr val="00B050"/>
              </a:solidFill>
              <a:latin typeface="Times New Roman" panose="02020603050405020304" pitchFamily="18" charset="0"/>
              <a:cs typeface="Times New Roman" panose="02020603050405020304" pitchFamily="18" charset="0"/>
            </a:endParaRPr>
          </a:p>
        </p:txBody>
      </p:sp>
      <p:sp>
        <p:nvSpPr>
          <p:cNvPr id="25" name="Text Box 4">
            <a:extLst>
              <a:ext uri="{FF2B5EF4-FFF2-40B4-BE49-F238E27FC236}">
                <a16:creationId xmlns:a16="http://schemas.microsoft.com/office/drawing/2014/main" id="{C342941E-5B6E-D045-AB06-EAB9595FBF8E}"/>
              </a:ext>
            </a:extLst>
          </p:cNvPr>
          <p:cNvSpPr txBox="1">
            <a:spLocks noChangeArrowheads="1"/>
          </p:cNvSpPr>
          <p:nvPr/>
        </p:nvSpPr>
        <p:spPr bwMode="auto">
          <a:xfrm>
            <a:off x="3352243" y="758478"/>
            <a:ext cx="5497555" cy="566764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You may have used an apparatus such as this to measure the </a:t>
            </a:r>
            <a:r>
              <a:rPr lang="en-US" altLang="en-US" b="1" dirty="0">
                <a:latin typeface="+mn-lt"/>
              </a:rPr>
              <a:t>spring constant </a:t>
            </a:r>
            <a:r>
              <a:rPr lang="en-US" altLang="en-US" i="1" dirty="0">
                <a:latin typeface="Times New Roman" panose="02020603050405020304" pitchFamily="18" charset="0"/>
                <a:cs typeface="Times New Roman" panose="02020603050405020304" pitchFamily="18" charset="0"/>
              </a:rPr>
              <a:t>k</a:t>
            </a:r>
            <a:r>
              <a:rPr lang="en-US" altLang="en-US" b="1" dirty="0">
                <a:latin typeface="+mn-lt"/>
              </a:rPr>
              <a:t> </a:t>
            </a:r>
            <a:r>
              <a:rPr lang="en-US" altLang="en-US" dirty="0">
                <a:latin typeface="+mn-lt"/>
              </a:rPr>
              <a:t>in a laboratory course</a:t>
            </a:r>
          </a:p>
          <a:p>
            <a:pPr eaLnBrk="1" hangingPunct="1">
              <a:lnSpc>
                <a:spcPct val="93000"/>
              </a:lnSpc>
              <a:buClr>
                <a:srgbClr val="000000"/>
              </a:buClr>
              <a:buSzPct val="85000"/>
            </a:pPr>
            <a:endParaRPr lang="en-US" altLang="en-US" sz="1800" dirty="0">
              <a:latin typeface="+mn-lt"/>
            </a:endParaRPr>
          </a:p>
          <a:p>
            <a:pPr eaLnBrk="1" hangingPunct="1">
              <a:lnSpc>
                <a:spcPct val="93000"/>
              </a:lnSpc>
              <a:buClr>
                <a:srgbClr val="000000"/>
              </a:buClr>
              <a:buSzPct val="85000"/>
            </a:pPr>
            <a:r>
              <a:rPr lang="en-US" altLang="en-US" dirty="0">
                <a:latin typeface="+mn-lt"/>
              </a:rPr>
              <a:t>The weight of the plates that are attached to the end of the spring is pulling the needle downwards, while the spring force is pulling the needle upwards</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endParaRPr lang="en-US" altLang="en-US" sz="1800" dirty="0">
              <a:latin typeface="+mn-lt"/>
            </a:endParaRPr>
          </a:p>
          <a:p>
            <a:pPr eaLnBrk="1" hangingPunct="1">
              <a:lnSpc>
                <a:spcPct val="93000"/>
              </a:lnSpc>
              <a:buClr>
                <a:srgbClr val="000000"/>
              </a:buClr>
              <a:buSzPct val="85000"/>
            </a:pPr>
            <a:r>
              <a:rPr lang="en-US" altLang="en-US" dirty="0">
                <a:latin typeface="+mn-lt"/>
              </a:rPr>
              <a:t>The spring force increases linearly as function of the elongation </a:t>
            </a:r>
            <a:r>
              <a:rPr lang="en-US" altLang="en-US" i="1" dirty="0">
                <a:latin typeface="Times New Roman" panose="02020603050405020304" pitchFamily="18" charset="0"/>
                <a:cs typeface="Times New Roman" panose="02020603050405020304" pitchFamily="18" charset="0"/>
              </a:rPr>
              <a:t>y</a:t>
            </a:r>
            <a:r>
              <a:rPr lang="en-US" altLang="en-US" dirty="0">
                <a:latin typeface="+mn-lt"/>
              </a:rPr>
              <a:t> of the spring.</a:t>
            </a:r>
          </a:p>
          <a:p>
            <a:pPr eaLnBrk="1" hangingPunct="1">
              <a:lnSpc>
                <a:spcPct val="93000"/>
              </a:lnSpc>
              <a:buClr>
                <a:srgbClr val="000000"/>
              </a:buClr>
              <a:buSzPct val="85000"/>
            </a:pPr>
            <a:endParaRPr lang="en-US" altLang="en-US" sz="1800" dirty="0">
              <a:latin typeface="+mn-lt"/>
            </a:endParaRPr>
          </a:p>
          <a:p>
            <a:pPr eaLnBrk="1" hangingPunct="1">
              <a:lnSpc>
                <a:spcPct val="93000"/>
              </a:lnSpc>
              <a:buClr>
                <a:srgbClr val="000000"/>
              </a:buClr>
              <a:buSzPct val="85000"/>
            </a:pPr>
            <a:r>
              <a:rPr lang="en-US" altLang="en-US" dirty="0">
                <a:latin typeface="+mn-lt"/>
              </a:rPr>
              <a:t>The needle reaches equilibrium and stops moving when the weight and the spring force are of equal strength, </a:t>
            </a:r>
          </a:p>
          <a:p>
            <a:pPr eaLnBrk="1" hangingPunct="1">
              <a:lnSpc>
                <a:spcPct val="93000"/>
              </a:lnSpc>
              <a:buClr>
                <a:srgbClr val="000000"/>
              </a:buClr>
              <a:buSzPct val="85000"/>
            </a:pPr>
            <a:r>
              <a:rPr lang="en-US" altLang="en-US" dirty="0">
                <a:latin typeface="+mn-lt"/>
              </a:rPr>
              <a:t>i.e. </a:t>
            </a:r>
          </a:p>
        </p:txBody>
      </p:sp>
      <p:sp>
        <p:nvSpPr>
          <p:cNvPr id="26" name="Text Box 4">
            <a:extLst>
              <a:ext uri="{FF2B5EF4-FFF2-40B4-BE49-F238E27FC236}">
                <a16:creationId xmlns:a16="http://schemas.microsoft.com/office/drawing/2014/main" id="{8D54105A-7505-FA43-8A8C-2E4BF43CDD44}"/>
              </a:ext>
            </a:extLst>
          </p:cNvPr>
          <p:cNvSpPr txBox="1">
            <a:spLocks noChangeArrowheads="1"/>
          </p:cNvSpPr>
          <p:nvPr/>
        </p:nvSpPr>
        <p:spPr bwMode="auto">
          <a:xfrm>
            <a:off x="2268036" y="3451921"/>
            <a:ext cx="2259446" cy="68691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1600" dirty="0">
                <a:solidFill>
                  <a:srgbClr val="00B050"/>
                </a:solidFill>
                <a:latin typeface="+mn-lt"/>
              </a:rPr>
              <a:t>with </a:t>
            </a:r>
            <a:r>
              <a:rPr lang="en-US" altLang="en-US" sz="1600" i="1" dirty="0">
                <a:solidFill>
                  <a:srgbClr val="00B050"/>
                </a:solidFill>
                <a:latin typeface="Times New Roman" panose="02020603050405020304" pitchFamily="18" charset="0"/>
                <a:cs typeface="Times New Roman" panose="02020603050405020304" pitchFamily="18" charset="0"/>
              </a:rPr>
              <a:t>g</a:t>
            </a:r>
            <a:r>
              <a:rPr lang="en-US" altLang="en-US" sz="1600" dirty="0">
                <a:solidFill>
                  <a:srgbClr val="00B050"/>
                </a:solidFill>
                <a:latin typeface="+mn-lt"/>
              </a:rPr>
              <a:t> = 9.81 m/s</a:t>
            </a:r>
            <a:r>
              <a:rPr lang="en-US" altLang="en-US" sz="1600" baseline="30000" dirty="0">
                <a:solidFill>
                  <a:srgbClr val="00B050"/>
                </a:solidFill>
                <a:latin typeface="+mn-lt"/>
              </a:rPr>
              <a:t>2</a:t>
            </a:r>
          </a:p>
          <a:p>
            <a:pPr eaLnBrk="1" hangingPunct="1">
              <a:lnSpc>
                <a:spcPct val="93000"/>
              </a:lnSpc>
              <a:buClr>
                <a:srgbClr val="000000"/>
              </a:buClr>
              <a:buSzPct val="45000"/>
            </a:pPr>
            <a:r>
              <a:rPr lang="en-US" altLang="en-US" sz="1600" dirty="0">
                <a:solidFill>
                  <a:srgbClr val="00B050"/>
                </a:solidFill>
                <a:latin typeface="+mn-lt"/>
              </a:rPr>
              <a:t>gravitational acceleration of the earth</a:t>
            </a:r>
            <a:endParaRPr lang="en-GB" altLang="en-US" sz="1600" dirty="0">
              <a:solidFill>
                <a:srgbClr val="00B050"/>
              </a:solidFill>
              <a:latin typeface="+mn-lt"/>
            </a:endParaRPr>
          </a:p>
        </p:txBody>
      </p:sp>
      <p:pic>
        <p:nvPicPr>
          <p:cNvPr id="15" name="Picture 14">
            <a:extLst>
              <a:ext uri="{FF2B5EF4-FFF2-40B4-BE49-F238E27FC236}">
                <a16:creationId xmlns:a16="http://schemas.microsoft.com/office/drawing/2014/main" id="{4F0785CC-537C-BA4E-9934-D142B6D61263}"/>
              </a:ext>
            </a:extLst>
          </p:cNvPr>
          <p:cNvPicPr>
            <a:picLocks noChangeAspect="1"/>
          </p:cNvPicPr>
          <p:nvPr/>
        </p:nvPicPr>
        <p:blipFill>
          <a:blip r:embed="rId5"/>
          <a:stretch>
            <a:fillRect/>
          </a:stretch>
        </p:blipFill>
        <p:spPr>
          <a:xfrm>
            <a:off x="3935453" y="6057950"/>
            <a:ext cx="3928387" cy="410877"/>
          </a:xfrm>
          <a:prstGeom prst="rect">
            <a:avLst/>
          </a:prstGeom>
        </p:spPr>
      </p:pic>
    </p:spTree>
    <p:extLst>
      <p:ext uri="{BB962C8B-B14F-4D97-AF65-F5344CB8AC3E}">
        <p14:creationId xmlns:p14="http://schemas.microsoft.com/office/powerpoint/2010/main" val="404264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6E2B70-8215-5141-BCA1-4C46C44CE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321" y="3439074"/>
            <a:ext cx="5469989" cy="27691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DD830DF-7D5E-8649-B302-3B23B73035A0}"/>
              </a:ext>
            </a:extLst>
          </p:cNvPr>
          <p:cNvSpPr/>
          <p:nvPr/>
        </p:nvSpPr>
        <p:spPr>
          <a:xfrm>
            <a:off x="4363666" y="3121064"/>
            <a:ext cx="4851896" cy="338554"/>
          </a:xfrm>
          <a:prstGeom prst="rect">
            <a:avLst/>
          </a:prstGeom>
          <a:solidFill>
            <a:schemeClr val="bg1"/>
          </a:solidFill>
        </p:spPr>
        <p:txBody>
          <a:bodyPr wrap="square">
            <a:spAutoFit/>
          </a:bodyPr>
          <a:lstStyle/>
          <a:p>
            <a:r>
              <a:rPr lang="en-US" sz="1600" dirty="0">
                <a:solidFill>
                  <a:srgbClr val="008BFF"/>
                </a:solidFill>
              </a:rPr>
              <a:t>https://</a:t>
            </a:r>
            <a:r>
              <a:rPr lang="en-US" sz="1600" dirty="0" err="1">
                <a:solidFill>
                  <a:srgbClr val="008BFF"/>
                </a:solidFill>
              </a:rPr>
              <a:t>realpython.com</a:t>
            </a:r>
            <a:r>
              <a:rPr lang="en-US" sz="1600" dirty="0">
                <a:solidFill>
                  <a:srgbClr val="008BFF"/>
                </a:solidFill>
              </a:rPr>
              <a:t>/linear-regression-in-python/</a:t>
            </a:r>
          </a:p>
        </p:txBody>
      </p:sp>
      <p:sp>
        <p:nvSpPr>
          <p:cNvPr id="19" name="Rectangle 16">
            <a:extLst>
              <a:ext uri="{FF2B5EF4-FFF2-40B4-BE49-F238E27FC236}">
                <a16:creationId xmlns:a16="http://schemas.microsoft.com/office/drawing/2014/main" id="{9A35CE07-3213-A140-B44D-F2FB3D570148}"/>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11</a:t>
            </a:fld>
            <a:endParaRPr lang="en-US" altLang="en-US" sz="1200" dirty="0">
              <a:solidFill>
                <a:srgbClr val="595959"/>
              </a:solidFill>
              <a:cs typeface="Arial" panose="020B0604020202020204" pitchFamily="34" charset="0"/>
            </a:endParaRPr>
          </a:p>
        </p:txBody>
      </p:sp>
      <p:pic>
        <p:nvPicPr>
          <p:cNvPr id="20" name="Picture 19">
            <a:extLst>
              <a:ext uri="{FF2B5EF4-FFF2-40B4-BE49-F238E27FC236}">
                <a16:creationId xmlns:a16="http://schemas.microsoft.com/office/drawing/2014/main" id="{5104CA17-C47A-B041-8CE9-E29CFC7C11BF}"/>
              </a:ext>
            </a:extLst>
          </p:cNvPr>
          <p:cNvPicPr>
            <a:picLocks noChangeAspect="1"/>
          </p:cNvPicPr>
          <p:nvPr/>
        </p:nvPicPr>
        <p:blipFill>
          <a:blip r:embed="rId4"/>
          <a:stretch>
            <a:fillRect/>
          </a:stretch>
        </p:blipFill>
        <p:spPr>
          <a:xfrm>
            <a:off x="-145348" y="6340839"/>
            <a:ext cx="621869" cy="621869"/>
          </a:xfrm>
          <a:prstGeom prst="rect">
            <a:avLst/>
          </a:prstGeom>
        </p:spPr>
      </p:pic>
      <p:sp>
        <p:nvSpPr>
          <p:cNvPr id="14" name="Text Box 4">
            <a:extLst>
              <a:ext uri="{FF2B5EF4-FFF2-40B4-BE49-F238E27FC236}">
                <a16:creationId xmlns:a16="http://schemas.microsoft.com/office/drawing/2014/main" id="{CEA5CC14-FA05-214E-AF05-AD7BBBA51204}"/>
              </a:ext>
            </a:extLst>
          </p:cNvPr>
          <p:cNvSpPr txBox="1">
            <a:spLocks noChangeArrowheads="1"/>
          </p:cNvSpPr>
          <p:nvPr/>
        </p:nvSpPr>
        <p:spPr bwMode="auto">
          <a:xfrm>
            <a:off x="1313674" y="6261782"/>
            <a:ext cx="6623994"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C00000"/>
                </a:solidFill>
                <a:latin typeface="+mn-lt"/>
              </a:rPr>
              <a:t>Number of the plates that are attached to the end of the spring</a:t>
            </a:r>
            <a:endParaRPr lang="en-US" altLang="en-US" sz="2000" dirty="0">
              <a:solidFill>
                <a:srgbClr val="C00000"/>
              </a:solidFill>
              <a:latin typeface="Lucida Calligraphy" panose="03010101010101010101" pitchFamily="66" charset="77"/>
            </a:endParaRPr>
          </a:p>
        </p:txBody>
      </p:sp>
      <p:sp>
        <p:nvSpPr>
          <p:cNvPr id="6" name="Rounded Rectangle 5">
            <a:extLst>
              <a:ext uri="{FF2B5EF4-FFF2-40B4-BE49-F238E27FC236}">
                <a16:creationId xmlns:a16="http://schemas.microsoft.com/office/drawing/2014/main" id="{00402888-78EB-3346-87FF-D51D4DB2466F}"/>
              </a:ext>
            </a:extLst>
          </p:cNvPr>
          <p:cNvSpPr/>
          <p:nvPr/>
        </p:nvSpPr>
        <p:spPr>
          <a:xfrm>
            <a:off x="4560071" y="6114549"/>
            <a:ext cx="131199" cy="13780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Box 4">
            <a:extLst>
              <a:ext uri="{FF2B5EF4-FFF2-40B4-BE49-F238E27FC236}">
                <a16:creationId xmlns:a16="http://schemas.microsoft.com/office/drawing/2014/main" id="{829591A6-14ED-7640-B0EB-F3E334DC1FE6}"/>
              </a:ext>
            </a:extLst>
          </p:cNvPr>
          <p:cNvSpPr txBox="1">
            <a:spLocks noChangeArrowheads="1"/>
          </p:cNvSpPr>
          <p:nvPr/>
        </p:nvSpPr>
        <p:spPr bwMode="auto">
          <a:xfrm>
            <a:off x="601091" y="741147"/>
            <a:ext cx="8296419" cy="246170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In a laboratory course you would measure the elongation </a:t>
            </a:r>
            <a:r>
              <a:rPr lang="en-US" altLang="en-US" i="1" dirty="0">
                <a:latin typeface="Times New Roman" panose="02020603050405020304" pitchFamily="18" charset="0"/>
                <a:cs typeface="Times New Roman" panose="02020603050405020304" pitchFamily="18" charset="0"/>
              </a:rPr>
              <a:t>y</a:t>
            </a:r>
            <a:r>
              <a:rPr lang="en-US" altLang="en-US" dirty="0">
                <a:latin typeface="+mn-lt"/>
              </a:rPr>
              <a:t> of the spring for different numbers </a:t>
            </a:r>
            <a:r>
              <a:rPr lang="en-US" altLang="en-US" i="1" dirty="0">
                <a:latin typeface="Times New Roman" panose="02020603050405020304" pitchFamily="18" charset="0"/>
                <a:cs typeface="Times New Roman" panose="02020603050405020304" pitchFamily="18" charset="0"/>
              </a:rPr>
              <a:t>x</a:t>
            </a:r>
            <a:r>
              <a:rPr lang="en-US" altLang="en-US" dirty="0">
                <a:latin typeface="+mn-lt"/>
              </a:rPr>
              <a:t> of plates that are attached to the end of the spring and then use </a:t>
            </a:r>
            <a:r>
              <a:rPr lang="en-US" altLang="en-US" b="1" dirty="0">
                <a:latin typeface="+mn-lt"/>
              </a:rPr>
              <a:t>linear regression </a:t>
            </a:r>
            <a:r>
              <a:rPr lang="en-US" altLang="en-US" dirty="0">
                <a:latin typeface="+mn-lt"/>
              </a:rPr>
              <a:t>to determine the spring constant </a:t>
            </a:r>
            <a:r>
              <a:rPr lang="en-US" altLang="en-US" i="1" dirty="0">
                <a:latin typeface="Times New Roman" panose="02020603050405020304" pitchFamily="18" charset="0"/>
                <a:cs typeface="Times New Roman" panose="02020603050405020304" pitchFamily="18" charset="0"/>
              </a:rPr>
              <a:t>k</a:t>
            </a:r>
            <a:r>
              <a:rPr lang="en-US" altLang="en-US" sz="1200" dirty="0">
                <a:latin typeface="+mn-lt"/>
              </a:rPr>
              <a:t> </a:t>
            </a:r>
            <a:r>
              <a:rPr lang="en-US" altLang="en-US" dirty="0">
                <a:latin typeface="+mn-lt"/>
              </a:rPr>
              <a:t>. The method of linear regression minimizes the sum of squares between the measurements </a:t>
            </a:r>
            <a:r>
              <a:rPr lang="en-US" altLang="en-US" i="1" dirty="0" err="1">
                <a:latin typeface="Times New Roman" panose="02020603050405020304" pitchFamily="18" charset="0"/>
                <a:cs typeface="Times New Roman" panose="02020603050405020304" pitchFamily="18" charset="0"/>
              </a:rPr>
              <a:t>y</a:t>
            </a:r>
            <a:r>
              <a:rPr lang="en-US" altLang="en-US" i="1" baseline="-25000" dirty="0" err="1">
                <a:latin typeface="Times New Roman" panose="02020603050405020304" pitchFamily="18" charset="0"/>
                <a:cs typeface="Times New Roman" panose="02020603050405020304" pitchFamily="18" charset="0"/>
              </a:rPr>
              <a:t>i</a:t>
            </a:r>
            <a:r>
              <a:rPr lang="en-US" altLang="en-US" dirty="0">
                <a:latin typeface="+mn-lt"/>
              </a:rPr>
              <a:t> and the predicted </a:t>
            </a:r>
          </a:p>
          <a:p>
            <a:pPr eaLnBrk="1" hangingPunct="1">
              <a:lnSpc>
                <a:spcPct val="93000"/>
              </a:lnSpc>
              <a:buClr>
                <a:srgbClr val="000000"/>
              </a:buClr>
              <a:buSzPct val="85000"/>
            </a:pPr>
            <a:endParaRPr lang="en-US" altLang="en-US" sz="400" dirty="0">
              <a:latin typeface="+mn-lt"/>
            </a:endParaRPr>
          </a:p>
          <a:p>
            <a:pPr eaLnBrk="1" hangingPunct="1">
              <a:lnSpc>
                <a:spcPct val="93000"/>
              </a:lnSpc>
              <a:buClr>
                <a:srgbClr val="000000"/>
              </a:buClr>
              <a:buSzPct val="85000"/>
            </a:pPr>
            <a:r>
              <a:rPr lang="en-US" altLang="en-US" dirty="0">
                <a:latin typeface="+mn-lt"/>
              </a:rPr>
              <a:t>elongation                            </a:t>
            </a:r>
            <a:r>
              <a:rPr lang="en-US" altLang="en-US" sz="1200" dirty="0">
                <a:latin typeface="+mn-lt"/>
              </a:rPr>
              <a:t>             </a:t>
            </a:r>
            <a:r>
              <a:rPr lang="en-US" altLang="en-US" dirty="0">
                <a:latin typeface="+mn-lt"/>
              </a:rPr>
              <a:t>, where </a:t>
            </a:r>
            <a:r>
              <a:rPr lang="en-US" altLang="en-US" i="1" dirty="0">
                <a:latin typeface="Times New Roman" panose="02020603050405020304" pitchFamily="18" charset="0"/>
                <a:cs typeface="Times New Roman" panose="02020603050405020304" pitchFamily="18" charset="0"/>
              </a:rPr>
              <a:t>m</a:t>
            </a:r>
            <a:r>
              <a:rPr lang="en-US" altLang="en-US" i="1" baseline="-25000" dirty="0">
                <a:latin typeface="Times New Roman" panose="02020603050405020304" pitchFamily="18" charset="0"/>
                <a:cs typeface="Times New Roman" panose="02020603050405020304" pitchFamily="18" charset="0"/>
              </a:rPr>
              <a:t>0</a:t>
            </a:r>
            <a:r>
              <a:rPr lang="en-US" altLang="en-US" dirty="0">
                <a:latin typeface="+mn-lt"/>
              </a:rPr>
              <a:t> denotes the weight of a single plate </a:t>
            </a:r>
          </a:p>
        </p:txBody>
      </p:sp>
      <p:sp>
        <p:nvSpPr>
          <p:cNvPr id="22" name="Text Box 4">
            <a:extLst>
              <a:ext uri="{FF2B5EF4-FFF2-40B4-BE49-F238E27FC236}">
                <a16:creationId xmlns:a16="http://schemas.microsoft.com/office/drawing/2014/main" id="{1ADE6458-D00D-504E-B82C-5B0F48AB50E0}"/>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Comparison with Linear Regression</a:t>
            </a:r>
            <a:endParaRPr lang="en-GB" altLang="en-US" sz="3200" b="1" dirty="0"/>
          </a:p>
        </p:txBody>
      </p:sp>
      <p:pic>
        <p:nvPicPr>
          <p:cNvPr id="9" name="Picture 8">
            <a:extLst>
              <a:ext uri="{FF2B5EF4-FFF2-40B4-BE49-F238E27FC236}">
                <a16:creationId xmlns:a16="http://schemas.microsoft.com/office/drawing/2014/main" id="{91105A74-FAD5-264D-A6B9-A9ED75302235}"/>
              </a:ext>
            </a:extLst>
          </p:cNvPr>
          <p:cNvPicPr>
            <a:picLocks noChangeAspect="1"/>
          </p:cNvPicPr>
          <p:nvPr/>
        </p:nvPicPr>
        <p:blipFill>
          <a:blip r:embed="rId5"/>
          <a:stretch>
            <a:fillRect/>
          </a:stretch>
        </p:blipFill>
        <p:spPr>
          <a:xfrm>
            <a:off x="2039507" y="2488263"/>
            <a:ext cx="2204109" cy="396353"/>
          </a:xfrm>
          <a:prstGeom prst="rect">
            <a:avLst/>
          </a:prstGeom>
        </p:spPr>
      </p:pic>
      <p:sp>
        <p:nvSpPr>
          <p:cNvPr id="24" name="Rounded Rectangle 23">
            <a:extLst>
              <a:ext uri="{FF2B5EF4-FFF2-40B4-BE49-F238E27FC236}">
                <a16:creationId xmlns:a16="http://schemas.microsoft.com/office/drawing/2014/main" id="{5F5997F3-E6B3-154A-95CF-FCAD57E72B32}"/>
              </a:ext>
            </a:extLst>
          </p:cNvPr>
          <p:cNvSpPr/>
          <p:nvPr/>
        </p:nvSpPr>
        <p:spPr>
          <a:xfrm>
            <a:off x="3141561" y="2444162"/>
            <a:ext cx="667114" cy="4985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Box 4">
            <a:extLst>
              <a:ext uri="{FF2B5EF4-FFF2-40B4-BE49-F238E27FC236}">
                <a16:creationId xmlns:a16="http://schemas.microsoft.com/office/drawing/2014/main" id="{9E0E4E78-1F59-BB4F-B382-A60781AA0C22}"/>
              </a:ext>
            </a:extLst>
          </p:cNvPr>
          <p:cNvSpPr txBox="1">
            <a:spLocks noChangeArrowheads="1"/>
          </p:cNvSpPr>
          <p:nvPr/>
        </p:nvSpPr>
        <p:spPr bwMode="auto">
          <a:xfrm>
            <a:off x="3029448" y="2969703"/>
            <a:ext cx="1109750"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 slope </a:t>
            </a:r>
            <a:r>
              <a:rPr lang="en-US" altLang="en-US" sz="2000" i="1" dirty="0">
                <a:solidFill>
                  <a:srgbClr val="FF0000"/>
                </a:solidFill>
                <a:latin typeface="Times New Roman" panose="02020603050405020304" pitchFamily="18" charset="0"/>
                <a:cs typeface="Times New Roman" panose="02020603050405020304" pitchFamily="18" charset="0"/>
              </a:rPr>
              <a:t>b</a:t>
            </a:r>
            <a:r>
              <a:rPr lang="en-US" altLang="en-US" sz="2000" i="1" baseline="-25000" dirty="0">
                <a:solidFill>
                  <a:srgbClr val="FF0000"/>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250345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6">
            <a:extLst>
              <a:ext uri="{FF2B5EF4-FFF2-40B4-BE49-F238E27FC236}">
                <a16:creationId xmlns:a16="http://schemas.microsoft.com/office/drawing/2014/main" id="{9A35CE07-3213-A140-B44D-F2FB3D570148}"/>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12</a:t>
            </a:fld>
            <a:endParaRPr lang="en-US" altLang="en-US" sz="1200" dirty="0">
              <a:solidFill>
                <a:srgbClr val="595959"/>
              </a:solidFill>
              <a:cs typeface="Arial" panose="020B0604020202020204" pitchFamily="34" charset="0"/>
            </a:endParaRPr>
          </a:p>
        </p:txBody>
      </p:sp>
      <p:pic>
        <p:nvPicPr>
          <p:cNvPr id="20" name="Picture 19">
            <a:extLst>
              <a:ext uri="{FF2B5EF4-FFF2-40B4-BE49-F238E27FC236}">
                <a16:creationId xmlns:a16="http://schemas.microsoft.com/office/drawing/2014/main" id="{5104CA17-C47A-B041-8CE9-E29CFC7C11BF}"/>
              </a:ext>
            </a:extLst>
          </p:cNvPr>
          <p:cNvPicPr>
            <a:picLocks noChangeAspect="1"/>
          </p:cNvPicPr>
          <p:nvPr/>
        </p:nvPicPr>
        <p:blipFill>
          <a:blip r:embed="rId3"/>
          <a:stretch>
            <a:fillRect/>
          </a:stretch>
        </p:blipFill>
        <p:spPr>
          <a:xfrm>
            <a:off x="-145348" y="6340839"/>
            <a:ext cx="621869" cy="621869"/>
          </a:xfrm>
          <a:prstGeom prst="rect">
            <a:avLst/>
          </a:prstGeom>
        </p:spPr>
      </p:pic>
      <p:sp>
        <p:nvSpPr>
          <p:cNvPr id="14" name="Text Box 4">
            <a:extLst>
              <a:ext uri="{FF2B5EF4-FFF2-40B4-BE49-F238E27FC236}">
                <a16:creationId xmlns:a16="http://schemas.microsoft.com/office/drawing/2014/main" id="{09277BC0-847D-EE40-99AA-4D50E68FB112}"/>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Comparison with Linear Regression</a:t>
            </a:r>
            <a:endParaRPr lang="en-GB" altLang="en-US" sz="3200" b="1" dirty="0"/>
          </a:p>
        </p:txBody>
      </p:sp>
      <mc:AlternateContent xmlns:mc="http://schemas.openxmlformats.org/markup-compatibility/2006" xmlns:a14="http://schemas.microsoft.com/office/drawing/2010/main">
        <mc:Choice Requires="a14">
          <p:sp>
            <p:nvSpPr>
              <p:cNvPr id="15" name="Text Box 4">
                <a:extLst>
                  <a:ext uri="{FF2B5EF4-FFF2-40B4-BE49-F238E27FC236}">
                    <a16:creationId xmlns:a16="http://schemas.microsoft.com/office/drawing/2014/main" id="{F0186A97-9950-3640-AB68-C1D702C52A00}"/>
                  </a:ext>
                </a:extLst>
              </p:cNvPr>
              <p:cNvSpPr txBox="1">
                <a:spLocks noChangeArrowheads="1"/>
              </p:cNvSpPr>
              <p:nvPr/>
            </p:nvSpPr>
            <p:spPr bwMode="auto">
              <a:xfrm>
                <a:off x="601091" y="812708"/>
                <a:ext cx="8296419" cy="429367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difference between the measured elongation </a:t>
                </a:r>
                <a:r>
                  <a:rPr lang="en-US" altLang="en-US" i="1" dirty="0" err="1">
                    <a:latin typeface="Times New Roman" panose="02020603050405020304" pitchFamily="18" charset="0"/>
                    <a:cs typeface="Times New Roman" panose="02020603050405020304" pitchFamily="18" charset="0"/>
                  </a:rPr>
                  <a:t>y</a:t>
                </a:r>
                <a:r>
                  <a:rPr lang="en-US" altLang="en-US" i="1" baseline="-25000" dirty="0" err="1">
                    <a:latin typeface="Times New Roman" panose="02020603050405020304" pitchFamily="18" charset="0"/>
                    <a:cs typeface="Times New Roman" panose="02020603050405020304" pitchFamily="18" charset="0"/>
                  </a:rPr>
                  <a:t>i</a:t>
                </a:r>
                <a:r>
                  <a:rPr lang="en-US" altLang="en-US" dirty="0">
                    <a:latin typeface="+mn-lt"/>
                  </a:rPr>
                  <a:t> of the spring and the prediction </a:t>
                </a:r>
                <a:r>
                  <a:rPr lang="en-US" altLang="en-US" i="1" dirty="0">
                    <a:latin typeface="Times New Roman" panose="02020603050405020304" pitchFamily="18" charset="0"/>
                    <a:cs typeface="Times New Roman" panose="02020603050405020304" pitchFamily="18" charset="0"/>
                  </a:rPr>
                  <a:t>y(x)</a:t>
                </a:r>
                <a:r>
                  <a:rPr lang="en-US" altLang="en-US" dirty="0">
                    <a:latin typeface="+mn-lt"/>
                  </a:rPr>
                  <a:t> is due to measurement errors </a:t>
                </a:r>
                <a14:m>
                  <m:oMath xmlns:m="http://schemas.openxmlformats.org/officeDocument/2006/math">
                    <m:r>
                      <a:rPr lang="en-US" altLang="en-US" b="0" i="1" smtClean="0">
                        <a:latin typeface="Cambria Math" panose="02040503050406030204" pitchFamily="18" charset="0"/>
                      </a:rPr>
                      <m:t>𝜀</m:t>
                    </m:r>
                  </m:oMath>
                </a14:m>
                <a:r>
                  <a:rPr lang="en-US" altLang="en-US" i="1" baseline="-25000" dirty="0" err="1">
                    <a:latin typeface="Times New Roman" panose="02020603050405020304" pitchFamily="18" charset="0"/>
                    <a:cs typeface="Times New Roman" panose="02020603050405020304" pitchFamily="18" charset="0"/>
                  </a:rPr>
                  <a:t>i</a:t>
                </a:r>
                <a:r>
                  <a:rPr lang="en-US" altLang="en-US" i="1" dirty="0">
                    <a:latin typeface="+mn-lt"/>
                  </a:rPr>
                  <a:t>:</a:t>
                </a:r>
                <a:r>
                  <a:rPr lang="en-US" altLang="en-US" dirty="0">
                    <a:latin typeface="+mn-lt"/>
                  </a:rPr>
                  <a:t> </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Without measurement errors, the task of determining the spring constant </a:t>
                </a:r>
                <a:r>
                  <a:rPr lang="en-US" altLang="en-US" i="1" dirty="0">
                    <a:latin typeface="Times New Roman" panose="02020603050405020304" pitchFamily="18" charset="0"/>
                    <a:cs typeface="Times New Roman" panose="02020603050405020304" pitchFamily="18" charset="0"/>
                  </a:rPr>
                  <a:t>k</a:t>
                </a:r>
                <a:r>
                  <a:rPr lang="en-US" altLang="en-US" dirty="0">
                    <a:latin typeface="+mn-lt"/>
                  </a:rPr>
                  <a:t> would be trivial: We would just need to measure any two points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sz="1200" i="1" dirty="0">
                    <a:latin typeface="Times New Roman" panose="02020603050405020304" pitchFamily="18" charset="0"/>
                    <a:cs typeface="Times New Roman" panose="02020603050405020304" pitchFamily="18" charset="0"/>
                  </a:rPr>
                  <a:t> </a:t>
                </a:r>
                <a:r>
                  <a:rPr lang="en-US" altLang="en-US" dirty="0">
                    <a:latin typeface="+mn-lt"/>
                  </a:rPr>
                  <a:t>, </a:t>
                </a:r>
                <a:r>
                  <a:rPr lang="en-US" altLang="en-US" i="1" dirty="0" err="1">
                    <a:latin typeface="Times New Roman" panose="02020603050405020304" pitchFamily="18" charset="0"/>
                    <a:cs typeface="Times New Roman" panose="02020603050405020304" pitchFamily="18" charset="0"/>
                  </a:rPr>
                  <a:t>y</a:t>
                </a:r>
                <a:r>
                  <a:rPr lang="en-US" altLang="en-US" i="1" baseline="-25000" dirty="0" err="1">
                    <a:latin typeface="Times New Roman" panose="02020603050405020304" pitchFamily="18" charset="0"/>
                    <a:cs typeface="Times New Roman" panose="02020603050405020304" pitchFamily="18" charset="0"/>
                  </a:rPr>
                  <a:t>i</a:t>
                </a:r>
                <a:r>
                  <a:rPr lang="en-US" altLang="en-US" dirty="0">
                    <a:latin typeface="+mn-lt"/>
                  </a:rPr>
                  <a:t> and draw a straight line through both points.</a:t>
                </a:r>
              </a:p>
              <a:p>
                <a:pPr eaLnBrk="1" hangingPunct="1">
                  <a:lnSpc>
                    <a:spcPct val="93000"/>
                  </a:lnSpc>
                  <a:buClr>
                    <a:srgbClr val="000000"/>
                  </a:buClr>
                  <a:buSzPct val="85000"/>
                </a:pPr>
                <a:endParaRPr lang="en-US" altLang="en-US" sz="1800" dirty="0">
                  <a:latin typeface="+mn-lt"/>
                </a:endParaRPr>
              </a:p>
              <a:p>
                <a:pPr eaLnBrk="1" hangingPunct="1">
                  <a:lnSpc>
                    <a:spcPct val="93000"/>
                  </a:lnSpc>
                  <a:buClr>
                    <a:srgbClr val="000000"/>
                  </a:buClr>
                  <a:buSzPct val="85000"/>
                </a:pPr>
                <a:r>
                  <a:rPr lang="en-US" altLang="en-US" dirty="0">
                    <a:latin typeface="+mn-lt"/>
                  </a:rPr>
                  <a:t>The spring constant is then obtained by solving for </a:t>
                </a:r>
                <a:r>
                  <a:rPr lang="en-US" altLang="en-US" i="1" dirty="0">
                    <a:latin typeface="Times New Roman" panose="02020603050405020304" pitchFamily="18" charset="0"/>
                    <a:cs typeface="Times New Roman" panose="02020603050405020304" pitchFamily="18" charset="0"/>
                  </a:rPr>
                  <a:t>k</a:t>
                </a:r>
                <a:r>
                  <a:rPr lang="en-US" altLang="en-US" dirty="0">
                    <a:latin typeface="+mn-lt"/>
                  </a:rPr>
                  <a:t> in the expression for the slope </a:t>
                </a:r>
                <a:r>
                  <a:rPr lang="en-US" altLang="en-US" i="1" dirty="0">
                    <a:latin typeface="Times New Roman" panose="02020603050405020304" pitchFamily="18" charset="0"/>
                    <a:cs typeface="Times New Roman" panose="02020603050405020304" pitchFamily="18" charset="0"/>
                  </a:rPr>
                  <a:t>b</a:t>
                </a:r>
                <a:r>
                  <a:rPr lang="en-US" altLang="en-US" i="1" baseline="-25000" dirty="0">
                    <a:latin typeface="Times New Roman" panose="02020603050405020304" pitchFamily="18" charset="0"/>
                    <a:cs typeface="Times New Roman" panose="02020603050405020304" pitchFamily="18" charset="0"/>
                  </a:rPr>
                  <a:t>1</a:t>
                </a:r>
                <a:r>
                  <a:rPr lang="en-US" altLang="en-US" dirty="0">
                    <a:latin typeface="+mn-lt"/>
                  </a:rPr>
                  <a:t> of this line.</a:t>
                </a:r>
              </a:p>
              <a:p>
                <a:pPr eaLnBrk="1" hangingPunct="1">
                  <a:lnSpc>
                    <a:spcPct val="93000"/>
                  </a:lnSpc>
                  <a:buClr>
                    <a:srgbClr val="000000"/>
                  </a:buClr>
                  <a:buSzPct val="85000"/>
                </a:pPr>
                <a:endParaRPr lang="en-US" altLang="en-US" sz="1800" dirty="0">
                  <a:latin typeface="+mn-lt"/>
                </a:endParaRPr>
              </a:p>
              <a:p>
                <a:pPr eaLnBrk="1" hangingPunct="1">
                  <a:lnSpc>
                    <a:spcPct val="93000"/>
                  </a:lnSpc>
                  <a:buClr>
                    <a:srgbClr val="000000"/>
                  </a:buClr>
                  <a:buSzPct val="85000"/>
                </a:pPr>
                <a:r>
                  <a:rPr lang="en-US" altLang="en-US" dirty="0">
                    <a:latin typeface="+mn-lt"/>
                  </a:rPr>
                  <a:t>The ML method can be used to derive the expressions that solve the linear regression task.</a:t>
                </a:r>
              </a:p>
            </p:txBody>
          </p:sp>
        </mc:Choice>
        <mc:Fallback xmlns="">
          <p:sp>
            <p:nvSpPr>
              <p:cNvPr id="15" name="Text Box 4">
                <a:extLst>
                  <a:ext uri="{FF2B5EF4-FFF2-40B4-BE49-F238E27FC236}">
                    <a16:creationId xmlns:a16="http://schemas.microsoft.com/office/drawing/2014/main" id="{F0186A97-9950-3640-AB68-C1D702C52A00}"/>
                  </a:ext>
                </a:extLst>
              </p:cNvPr>
              <p:cNvSpPr txBox="1">
                <a:spLocks noRot="1" noChangeAspect="1" noMove="1" noResize="1" noEditPoints="1" noAdjustHandles="1" noChangeArrowheads="1" noChangeShapeType="1" noTextEdit="1"/>
              </p:cNvSpPr>
              <p:nvPr/>
            </p:nvSpPr>
            <p:spPr bwMode="auto">
              <a:xfrm>
                <a:off x="601091" y="812708"/>
                <a:ext cx="8296419" cy="4293676"/>
              </a:xfrm>
              <a:prstGeom prst="rect">
                <a:avLst/>
              </a:prstGeom>
              <a:blipFill>
                <a:blip r:embed="rId4"/>
                <a:stretch>
                  <a:fillRect l="-2137" t="-2655" b="-2950"/>
                </a:stretch>
              </a:blipFill>
              <a:ln w="9525">
                <a:noFill/>
                <a:miter lim="800000"/>
                <a:headEnd/>
                <a:tailEnd/>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70DD4B2F-B279-E84E-91A4-ADB8B652B721}"/>
              </a:ext>
            </a:extLst>
          </p:cNvPr>
          <p:cNvPicPr>
            <a:picLocks noChangeAspect="1"/>
          </p:cNvPicPr>
          <p:nvPr/>
        </p:nvPicPr>
        <p:blipFill>
          <a:blip r:embed="rId5"/>
          <a:stretch>
            <a:fillRect/>
          </a:stretch>
        </p:blipFill>
        <p:spPr>
          <a:xfrm>
            <a:off x="1066248" y="1611741"/>
            <a:ext cx="1899270" cy="328378"/>
          </a:xfrm>
          <a:prstGeom prst="rect">
            <a:avLst/>
          </a:prstGeom>
        </p:spPr>
      </p:pic>
    </p:spTree>
    <p:extLst>
      <p:ext uri="{BB962C8B-B14F-4D97-AF65-F5344CB8AC3E}">
        <p14:creationId xmlns:p14="http://schemas.microsoft.com/office/powerpoint/2010/main" val="1800172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6">
            <a:extLst>
              <a:ext uri="{FF2B5EF4-FFF2-40B4-BE49-F238E27FC236}">
                <a16:creationId xmlns:a16="http://schemas.microsoft.com/office/drawing/2014/main" id="{9A35CE07-3213-A140-B44D-F2FB3D570148}"/>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13</a:t>
            </a:fld>
            <a:endParaRPr lang="en-US" altLang="en-US" sz="1200" dirty="0">
              <a:solidFill>
                <a:srgbClr val="595959"/>
              </a:solidFill>
              <a:cs typeface="Arial" panose="020B0604020202020204" pitchFamily="34" charset="0"/>
            </a:endParaRPr>
          </a:p>
        </p:txBody>
      </p:sp>
      <p:pic>
        <p:nvPicPr>
          <p:cNvPr id="20" name="Picture 19">
            <a:extLst>
              <a:ext uri="{FF2B5EF4-FFF2-40B4-BE49-F238E27FC236}">
                <a16:creationId xmlns:a16="http://schemas.microsoft.com/office/drawing/2014/main" id="{5104CA17-C47A-B041-8CE9-E29CFC7C11BF}"/>
              </a:ext>
            </a:extLst>
          </p:cNvPr>
          <p:cNvPicPr>
            <a:picLocks noChangeAspect="1"/>
          </p:cNvPicPr>
          <p:nvPr/>
        </p:nvPicPr>
        <p:blipFill>
          <a:blip r:embed="rId3"/>
          <a:stretch>
            <a:fillRect/>
          </a:stretch>
        </p:blipFill>
        <p:spPr>
          <a:xfrm>
            <a:off x="-145348" y="6340839"/>
            <a:ext cx="621869" cy="621869"/>
          </a:xfrm>
          <a:prstGeom prst="rect">
            <a:avLst/>
          </a:prstGeom>
        </p:spPr>
      </p:pic>
      <p:sp>
        <p:nvSpPr>
          <p:cNvPr id="14" name="Text Box 4">
            <a:extLst>
              <a:ext uri="{FF2B5EF4-FFF2-40B4-BE49-F238E27FC236}">
                <a16:creationId xmlns:a16="http://schemas.microsoft.com/office/drawing/2014/main" id="{09277BC0-847D-EE40-99AA-4D50E68FB112}"/>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Comparison with Linear Regression</a:t>
            </a:r>
            <a:endParaRPr lang="en-GB" altLang="en-US" sz="3200" b="1" dirty="0"/>
          </a:p>
        </p:txBody>
      </p:sp>
      <mc:AlternateContent xmlns:mc="http://schemas.openxmlformats.org/markup-compatibility/2006" xmlns:a14="http://schemas.microsoft.com/office/drawing/2010/main">
        <mc:Choice Requires="a14">
          <p:sp>
            <p:nvSpPr>
              <p:cNvPr id="15" name="Text Box 4">
                <a:extLst>
                  <a:ext uri="{FF2B5EF4-FFF2-40B4-BE49-F238E27FC236}">
                    <a16:creationId xmlns:a16="http://schemas.microsoft.com/office/drawing/2014/main" id="{F0186A97-9950-3640-AB68-C1D702C52A00}"/>
                  </a:ext>
                </a:extLst>
              </p:cNvPr>
              <p:cNvSpPr txBox="1">
                <a:spLocks noChangeArrowheads="1"/>
              </p:cNvSpPr>
              <p:nvPr/>
            </p:nvSpPr>
            <p:spPr bwMode="auto">
              <a:xfrm>
                <a:off x="601091" y="812708"/>
                <a:ext cx="8296419" cy="103047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Assuming that the measurement errors </a:t>
                </a:r>
                <a14:m>
                  <m:oMath xmlns:m="http://schemas.openxmlformats.org/officeDocument/2006/math">
                    <m:r>
                      <a:rPr lang="en-US" altLang="en-US" i="1">
                        <a:latin typeface="Cambria Math" panose="02040503050406030204" pitchFamily="18" charset="0"/>
                      </a:rPr>
                      <m:t>𝜀</m:t>
                    </m:r>
                  </m:oMath>
                </a14:m>
                <a:r>
                  <a:rPr lang="en-US" altLang="en-US" i="1" baseline="-25000" dirty="0" err="1">
                    <a:latin typeface="Times New Roman" panose="02020603050405020304" pitchFamily="18" charset="0"/>
                    <a:cs typeface="Times New Roman" panose="02020603050405020304" pitchFamily="18" charset="0"/>
                  </a:rPr>
                  <a:t>i</a:t>
                </a:r>
                <a:r>
                  <a:rPr lang="en-US" altLang="en-US" dirty="0">
                    <a:latin typeface="+mn-lt"/>
                  </a:rPr>
                  <a:t> follow a Gaussian distribution with mean 0 </a:t>
                </a:r>
                <a:r>
                  <a:rPr lang="en-US" altLang="en-US" sz="2000" b="1" dirty="0">
                    <a:solidFill>
                      <a:srgbClr val="FF0000"/>
                    </a:solidFill>
                    <a:latin typeface="+mn-lt"/>
                  </a:rPr>
                  <a:t>[*]</a:t>
                </a:r>
                <a:r>
                  <a:rPr lang="en-US" altLang="en-US" dirty="0">
                    <a:latin typeface="+mn-lt"/>
                  </a:rPr>
                  <a:t> and standard deviation </a:t>
                </a:r>
                <a14:m>
                  <m:oMath xmlns:m="http://schemas.openxmlformats.org/officeDocument/2006/math">
                    <m:r>
                      <a:rPr lang="en-US" altLang="en-US" b="0" i="1" smtClean="0">
                        <a:latin typeface="Cambria Math" panose="02040503050406030204" pitchFamily="18" charset="0"/>
                      </a:rPr>
                      <m:t>𝜎</m:t>
                    </m:r>
                    <m:r>
                      <a:rPr lang="en-US" altLang="en-US" b="0" i="1" baseline="-25000" smtClean="0">
                        <a:latin typeface="Cambria Math" panose="02040503050406030204" pitchFamily="18" charset="0"/>
                      </a:rPr>
                      <m:t>𝑖</m:t>
                    </m:r>
                  </m:oMath>
                </a14:m>
                <a:r>
                  <a:rPr lang="en-US" altLang="en-US" sz="1200" dirty="0">
                    <a:latin typeface="+mn-lt"/>
                  </a:rPr>
                  <a:t> </a:t>
                </a:r>
                <a:r>
                  <a:rPr lang="en-US" altLang="en-US" dirty="0">
                    <a:latin typeface="+mn-lt"/>
                  </a:rPr>
                  <a:t>, the likelihood function is given by</a:t>
                </a:r>
              </a:p>
            </p:txBody>
          </p:sp>
        </mc:Choice>
        <mc:Fallback xmlns="">
          <p:sp>
            <p:nvSpPr>
              <p:cNvPr id="15" name="Text Box 4">
                <a:extLst>
                  <a:ext uri="{FF2B5EF4-FFF2-40B4-BE49-F238E27FC236}">
                    <a16:creationId xmlns:a16="http://schemas.microsoft.com/office/drawing/2014/main" id="{F0186A97-9950-3640-AB68-C1D702C52A00}"/>
                  </a:ext>
                </a:extLst>
              </p:cNvPr>
              <p:cNvSpPr txBox="1">
                <a:spLocks noRot="1" noChangeAspect="1" noMove="1" noResize="1" noEditPoints="1" noAdjustHandles="1" noChangeArrowheads="1" noChangeShapeType="1" noTextEdit="1"/>
              </p:cNvSpPr>
              <p:nvPr/>
            </p:nvSpPr>
            <p:spPr bwMode="auto">
              <a:xfrm>
                <a:off x="601091" y="812708"/>
                <a:ext cx="8296419" cy="1030475"/>
              </a:xfrm>
              <a:prstGeom prst="rect">
                <a:avLst/>
              </a:prstGeom>
              <a:blipFill>
                <a:blip r:embed="rId4"/>
                <a:stretch>
                  <a:fillRect l="-2137" t="-9756" b="-15854"/>
                </a:stretch>
              </a:blipFill>
              <a:ln w="9525">
                <a:noFill/>
                <a:miter lim="800000"/>
                <a:headEnd/>
                <a:tailEnd/>
              </a:ln>
            </p:spPr>
            <p:txBody>
              <a:bodyPr/>
              <a:lstStyle/>
              <a:p>
                <a:r>
                  <a:rPr lang="en-US">
                    <a:noFill/>
                  </a:rPr>
                  <a:t> </a:t>
                </a:r>
              </a:p>
            </p:txBody>
          </p:sp>
        </mc:Fallback>
      </mc:AlternateContent>
      <p:sp>
        <p:nvSpPr>
          <p:cNvPr id="7" name="Text Box 4">
            <a:extLst>
              <a:ext uri="{FF2B5EF4-FFF2-40B4-BE49-F238E27FC236}">
                <a16:creationId xmlns:a16="http://schemas.microsoft.com/office/drawing/2014/main" id="{DA40910D-C50A-6F40-B1CA-B351A94934DD}"/>
              </a:ext>
            </a:extLst>
          </p:cNvPr>
          <p:cNvSpPr txBox="1">
            <a:spLocks noChangeArrowheads="1"/>
          </p:cNvSpPr>
          <p:nvPr/>
        </p:nvSpPr>
        <p:spPr bwMode="auto">
          <a:xfrm>
            <a:off x="516189" y="5511613"/>
            <a:ext cx="8296419" cy="572464"/>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sz="2000" b="1" dirty="0">
                <a:solidFill>
                  <a:srgbClr val="FF0000"/>
                </a:solidFill>
                <a:latin typeface="+mn-lt"/>
              </a:rPr>
              <a:t>[*]</a:t>
            </a:r>
            <a:r>
              <a:rPr lang="en-US" altLang="en-US" sz="2000" dirty="0">
                <a:latin typeface="+mn-lt"/>
              </a:rPr>
              <a:t>  i.e. the average difference between measured and predicted elongations </a:t>
            </a:r>
          </a:p>
          <a:p>
            <a:pPr eaLnBrk="1" hangingPunct="1">
              <a:lnSpc>
                <a:spcPct val="93000"/>
              </a:lnSpc>
              <a:buClr>
                <a:srgbClr val="000000"/>
              </a:buClr>
              <a:buSzPct val="85000"/>
            </a:pPr>
            <a:r>
              <a:rPr lang="en-US" altLang="en-US" sz="2000" dirty="0">
                <a:latin typeface="+mn-lt"/>
              </a:rPr>
              <a:t>       of the spring is zero, which means that the measurement is unbiased</a:t>
            </a:r>
          </a:p>
        </p:txBody>
      </p:sp>
      <p:pic>
        <p:nvPicPr>
          <p:cNvPr id="3" name="Picture 2">
            <a:extLst>
              <a:ext uri="{FF2B5EF4-FFF2-40B4-BE49-F238E27FC236}">
                <a16:creationId xmlns:a16="http://schemas.microsoft.com/office/drawing/2014/main" id="{4BA91747-68EB-4E4F-BC14-87A920DD54A0}"/>
              </a:ext>
            </a:extLst>
          </p:cNvPr>
          <p:cNvPicPr>
            <a:picLocks noChangeAspect="1"/>
          </p:cNvPicPr>
          <p:nvPr/>
        </p:nvPicPr>
        <p:blipFill>
          <a:blip r:embed="rId5"/>
          <a:stretch>
            <a:fillRect/>
          </a:stretch>
        </p:blipFill>
        <p:spPr>
          <a:xfrm>
            <a:off x="739471" y="2003428"/>
            <a:ext cx="7849857" cy="828117"/>
          </a:xfrm>
          <a:prstGeom prst="rect">
            <a:avLst/>
          </a:prstGeom>
        </p:spPr>
      </p:pic>
      <p:pic>
        <p:nvPicPr>
          <p:cNvPr id="6" name="Picture 5">
            <a:extLst>
              <a:ext uri="{FF2B5EF4-FFF2-40B4-BE49-F238E27FC236}">
                <a16:creationId xmlns:a16="http://schemas.microsoft.com/office/drawing/2014/main" id="{728F2F42-F817-5643-A55E-F77275DA9EB1}"/>
              </a:ext>
            </a:extLst>
          </p:cNvPr>
          <p:cNvPicPr>
            <a:picLocks noChangeAspect="1"/>
          </p:cNvPicPr>
          <p:nvPr/>
        </p:nvPicPr>
        <p:blipFill>
          <a:blip r:embed="rId6"/>
          <a:stretch>
            <a:fillRect/>
          </a:stretch>
        </p:blipFill>
        <p:spPr>
          <a:xfrm>
            <a:off x="456588" y="3758190"/>
            <a:ext cx="8221297" cy="861910"/>
          </a:xfrm>
          <a:prstGeom prst="rect">
            <a:avLst/>
          </a:prstGeom>
        </p:spPr>
      </p:pic>
      <p:sp>
        <p:nvSpPr>
          <p:cNvPr id="12" name="Rounded Rectangle 11">
            <a:extLst>
              <a:ext uri="{FF2B5EF4-FFF2-40B4-BE49-F238E27FC236}">
                <a16:creationId xmlns:a16="http://schemas.microsoft.com/office/drawing/2014/main" id="{D4482C55-8BEE-C549-B580-233DD3B2B96B}"/>
              </a:ext>
            </a:extLst>
          </p:cNvPr>
          <p:cNvSpPr/>
          <p:nvPr/>
        </p:nvSpPr>
        <p:spPr>
          <a:xfrm>
            <a:off x="2942778" y="3748256"/>
            <a:ext cx="2821918" cy="927501"/>
          </a:xfrm>
          <a:prstGeom prst="roundRect">
            <a:avLst>
              <a:gd name="adj" fmla="val 10666"/>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Box 4">
            <a:extLst>
              <a:ext uri="{FF2B5EF4-FFF2-40B4-BE49-F238E27FC236}">
                <a16:creationId xmlns:a16="http://schemas.microsoft.com/office/drawing/2014/main" id="{41EF2BB5-9E0F-184D-A249-93B810B751A5}"/>
              </a:ext>
            </a:extLst>
          </p:cNvPr>
          <p:cNvSpPr txBox="1">
            <a:spLocks noChangeArrowheads="1"/>
          </p:cNvSpPr>
          <p:nvPr/>
        </p:nvSpPr>
        <p:spPr bwMode="auto">
          <a:xfrm>
            <a:off x="978653" y="2998370"/>
            <a:ext cx="7849857" cy="572464"/>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cs typeface="Times New Roman" panose="02020603050405020304" pitchFamily="18" charset="0"/>
              </a:rPr>
              <a:t>This term can be ignored: since it does not depend on </a:t>
            </a:r>
            <a:r>
              <a:rPr lang="en-US" altLang="en-US" sz="2000" i="1" dirty="0">
                <a:solidFill>
                  <a:srgbClr val="00B050"/>
                </a:solidFill>
                <a:latin typeface="Times New Roman" panose="02020603050405020304" pitchFamily="18" charset="0"/>
                <a:cs typeface="Times New Roman" panose="02020603050405020304" pitchFamily="18" charset="0"/>
              </a:rPr>
              <a:t>k</a:t>
            </a:r>
            <a:r>
              <a:rPr lang="en-US" altLang="en-US" sz="1000" dirty="0">
                <a:solidFill>
                  <a:srgbClr val="00B050"/>
                </a:solidFill>
                <a:latin typeface="+mn-lt"/>
                <a:cs typeface="Times New Roman" panose="02020603050405020304" pitchFamily="18" charset="0"/>
              </a:rPr>
              <a:t> </a:t>
            </a:r>
            <a:r>
              <a:rPr lang="en-US" altLang="en-US" sz="2000" dirty="0">
                <a:solidFill>
                  <a:srgbClr val="00B050"/>
                </a:solidFill>
                <a:latin typeface="+mn-lt"/>
                <a:cs typeface="Times New Roman" panose="02020603050405020304" pitchFamily="18" charset="0"/>
              </a:rPr>
              <a:t>, it has no influence on finding the value of </a:t>
            </a:r>
            <a:r>
              <a:rPr lang="en-US" altLang="en-US" sz="2000" i="1" dirty="0">
                <a:solidFill>
                  <a:srgbClr val="00B050"/>
                </a:solidFill>
                <a:latin typeface="Times New Roman" panose="02020603050405020304" pitchFamily="18" charset="0"/>
                <a:cs typeface="Times New Roman" panose="02020603050405020304" pitchFamily="18" charset="0"/>
              </a:rPr>
              <a:t>k</a:t>
            </a:r>
            <a:r>
              <a:rPr lang="en-US" altLang="en-US" sz="2000" dirty="0">
                <a:solidFill>
                  <a:srgbClr val="00B050"/>
                </a:solidFill>
                <a:latin typeface="+mn-lt"/>
                <a:cs typeface="Times New Roman" panose="02020603050405020304" pitchFamily="18" charset="0"/>
              </a:rPr>
              <a:t> that minimizes the likelihood function</a:t>
            </a:r>
            <a:endParaRPr lang="en-US" altLang="en-US" sz="2000" i="1" baseline="-25000" dirty="0">
              <a:solidFill>
                <a:srgbClr val="00B050"/>
              </a:solidFill>
              <a:latin typeface="Times New Roman" panose="02020603050405020304" pitchFamily="18" charset="0"/>
              <a:cs typeface="Times New Roman" panose="02020603050405020304" pitchFamily="18" charset="0"/>
            </a:endParaRPr>
          </a:p>
        </p:txBody>
      </p:sp>
      <p:sp>
        <p:nvSpPr>
          <p:cNvPr id="16" name="Rounded Rectangle 15">
            <a:extLst>
              <a:ext uri="{FF2B5EF4-FFF2-40B4-BE49-F238E27FC236}">
                <a16:creationId xmlns:a16="http://schemas.microsoft.com/office/drawing/2014/main" id="{76912DC7-0B28-F349-9FDE-EA0E15CEB9C7}"/>
              </a:ext>
            </a:extLst>
          </p:cNvPr>
          <p:cNvSpPr/>
          <p:nvPr/>
        </p:nvSpPr>
        <p:spPr>
          <a:xfrm>
            <a:off x="6075592" y="3741776"/>
            <a:ext cx="2722333" cy="927501"/>
          </a:xfrm>
          <a:prstGeom prst="roundRect">
            <a:avLst>
              <a:gd name="adj" fmla="val 10666"/>
            </a:avLst>
          </a:prstGeom>
          <a:noFill/>
          <a:ln w="19050">
            <a:solidFill>
              <a:srgbClr val="00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Box 4">
            <a:extLst>
              <a:ext uri="{FF2B5EF4-FFF2-40B4-BE49-F238E27FC236}">
                <a16:creationId xmlns:a16="http://schemas.microsoft.com/office/drawing/2014/main" id="{3151A4F1-CA00-1744-B9E1-C5F4B1BDA146}"/>
              </a:ext>
            </a:extLst>
          </p:cNvPr>
          <p:cNvSpPr txBox="1">
            <a:spLocks noChangeArrowheads="1"/>
          </p:cNvSpPr>
          <p:nvPr/>
        </p:nvSpPr>
        <p:spPr bwMode="auto">
          <a:xfrm>
            <a:off x="1848746" y="4854334"/>
            <a:ext cx="7048764" cy="572464"/>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cs typeface="Times New Roman" panose="02020603050405020304" pitchFamily="18" charset="0"/>
              </a:rPr>
              <a:t>This is the term that gets minimized in the </a:t>
            </a:r>
            <a:r>
              <a:rPr lang="en-US" altLang="en-US" sz="2000" b="1" dirty="0">
                <a:solidFill>
                  <a:srgbClr val="008BFF"/>
                </a:solidFill>
                <a:latin typeface="+mn-lt"/>
                <a:cs typeface="Times New Roman" panose="02020603050405020304" pitchFamily="18" charset="0"/>
              </a:rPr>
              <a:t>method of least squares</a:t>
            </a:r>
            <a:r>
              <a:rPr lang="en-US" altLang="en-US" sz="2000" dirty="0">
                <a:solidFill>
                  <a:srgbClr val="008BFF"/>
                </a:solidFill>
                <a:latin typeface="+mn-lt"/>
                <a:cs typeface="Times New Roman" panose="02020603050405020304" pitchFamily="18" charset="0"/>
              </a:rPr>
              <a:t>, which you have used in laboratory courses</a:t>
            </a:r>
            <a:endParaRPr lang="en-US" altLang="en-US" sz="2000" dirty="0">
              <a:solidFill>
                <a:srgbClr val="008BFF"/>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A76EFE8B-A46B-7F45-AE13-F52264146ADD}"/>
              </a:ext>
            </a:extLst>
          </p:cNvPr>
          <p:cNvCxnSpPr>
            <a:cxnSpLocks/>
          </p:cNvCxnSpPr>
          <p:nvPr/>
        </p:nvCxnSpPr>
        <p:spPr>
          <a:xfrm>
            <a:off x="4269850" y="3538330"/>
            <a:ext cx="0" cy="20992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07916E9-DB29-AB46-893D-8BD7C6F908E5}"/>
              </a:ext>
            </a:extLst>
          </p:cNvPr>
          <p:cNvCxnSpPr>
            <a:cxnSpLocks/>
          </p:cNvCxnSpPr>
          <p:nvPr/>
        </p:nvCxnSpPr>
        <p:spPr>
          <a:xfrm>
            <a:off x="7515307" y="4675757"/>
            <a:ext cx="0" cy="230198"/>
          </a:xfrm>
          <a:prstGeom prst="line">
            <a:avLst/>
          </a:prstGeom>
          <a:ln w="19050">
            <a:solidFill>
              <a:srgbClr val="008BFF"/>
            </a:solidFill>
          </a:ln>
        </p:spPr>
        <p:style>
          <a:lnRef idx="1">
            <a:schemeClr val="accent1"/>
          </a:lnRef>
          <a:fillRef idx="0">
            <a:schemeClr val="accent1"/>
          </a:fillRef>
          <a:effectRef idx="0">
            <a:schemeClr val="accent1"/>
          </a:effectRef>
          <a:fontRef idx="minor">
            <a:schemeClr val="tx1"/>
          </a:fontRef>
        </p:style>
      </p:cxnSp>
      <p:sp>
        <p:nvSpPr>
          <p:cNvPr id="21" name="Text Box 4">
            <a:extLst>
              <a:ext uri="{FF2B5EF4-FFF2-40B4-BE49-F238E27FC236}">
                <a16:creationId xmlns:a16="http://schemas.microsoft.com/office/drawing/2014/main" id="{673BF3DB-5C48-CF44-A965-3220BE9202BD}"/>
              </a:ext>
            </a:extLst>
          </p:cNvPr>
          <p:cNvSpPr txBox="1">
            <a:spLocks noChangeArrowheads="1"/>
          </p:cNvSpPr>
          <p:nvPr/>
        </p:nvSpPr>
        <p:spPr bwMode="auto">
          <a:xfrm>
            <a:off x="456588" y="6168892"/>
            <a:ext cx="6623994"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b="1" dirty="0">
                <a:solidFill>
                  <a:srgbClr val="FF0000"/>
                </a:solidFill>
                <a:latin typeface="+mn-lt"/>
              </a:rPr>
              <a:t>[**]</a:t>
            </a:r>
            <a:r>
              <a:rPr lang="en-US" altLang="en-US" sz="2000" dirty="0">
                <a:solidFill>
                  <a:srgbClr val="C00000"/>
                </a:solidFill>
                <a:latin typeface="+mn-lt"/>
              </a:rPr>
              <a:t> </a:t>
            </a:r>
            <a:r>
              <a:rPr lang="en-US" altLang="en-US" sz="2000" dirty="0">
                <a:latin typeface="+mn-lt"/>
              </a:rPr>
              <a:t>using log(</a:t>
            </a:r>
            <a:r>
              <a:rPr lang="en-US" altLang="en-US" sz="2000" dirty="0" err="1">
                <a:latin typeface="+mn-lt"/>
              </a:rPr>
              <a:t>a∙b</a:t>
            </a:r>
            <a:r>
              <a:rPr lang="en-US" altLang="en-US" sz="2000" dirty="0">
                <a:latin typeface="+mn-lt"/>
              </a:rPr>
              <a:t>) = log(a) + log(b)</a:t>
            </a:r>
            <a:endParaRPr lang="en-US" altLang="en-US" sz="2000" dirty="0">
              <a:latin typeface="Lucida Calligraphy" panose="03010101010101010101" pitchFamily="66" charset="77"/>
            </a:endParaRPr>
          </a:p>
        </p:txBody>
      </p:sp>
      <p:sp>
        <p:nvSpPr>
          <p:cNvPr id="22" name="Text Box 4">
            <a:extLst>
              <a:ext uri="{FF2B5EF4-FFF2-40B4-BE49-F238E27FC236}">
                <a16:creationId xmlns:a16="http://schemas.microsoft.com/office/drawing/2014/main" id="{20414B1D-5E4C-DF4D-90DF-222F02BF9BB3}"/>
              </a:ext>
            </a:extLst>
          </p:cNvPr>
          <p:cNvSpPr txBox="1">
            <a:spLocks noChangeArrowheads="1"/>
          </p:cNvSpPr>
          <p:nvPr/>
        </p:nvSpPr>
        <p:spPr bwMode="auto">
          <a:xfrm>
            <a:off x="325213" y="3810523"/>
            <a:ext cx="502814"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sz="2000" b="1" dirty="0">
                <a:solidFill>
                  <a:srgbClr val="FF0000"/>
                </a:solidFill>
                <a:latin typeface="+mn-lt"/>
              </a:rPr>
              <a:t>[**]</a:t>
            </a:r>
            <a:endParaRPr lang="en-US" altLang="en-US" sz="2000" dirty="0">
              <a:latin typeface="+mn-lt"/>
            </a:endParaRPr>
          </a:p>
        </p:txBody>
      </p:sp>
    </p:spTree>
    <p:extLst>
      <p:ext uri="{BB962C8B-B14F-4D97-AF65-F5344CB8AC3E}">
        <p14:creationId xmlns:p14="http://schemas.microsoft.com/office/powerpoint/2010/main" val="3130255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Pros &amp; Cons of ML Method</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14</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7" name="Text Box 4">
            <a:extLst>
              <a:ext uri="{FF2B5EF4-FFF2-40B4-BE49-F238E27FC236}">
                <a16:creationId xmlns:a16="http://schemas.microsoft.com/office/drawing/2014/main" id="{4CCBB846-424C-8444-840E-D83FC46698C7}"/>
              </a:ext>
            </a:extLst>
          </p:cNvPr>
          <p:cNvSpPr txBox="1">
            <a:spLocks noChangeArrowheads="1"/>
          </p:cNvSpPr>
          <p:nvPr/>
        </p:nvSpPr>
        <p:spPr bwMode="auto">
          <a:xfrm>
            <a:off x="477845" y="619671"/>
            <a:ext cx="8442325" cy="612552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Pros</a:t>
            </a:r>
          </a:p>
          <a:p>
            <a:pPr eaLnBrk="1" hangingPunct="1">
              <a:lnSpc>
                <a:spcPct val="93000"/>
              </a:lnSpc>
              <a:buClr>
                <a:srgbClr val="000000"/>
              </a:buClr>
              <a:buSzPct val="85000"/>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ML method provides a lot of flexibility to adapt to different probabilistic models when fitting the data, through the choice of a suitable probability density function (PDF)</a:t>
            </a:r>
          </a:p>
          <a:p>
            <a:pPr eaLnBrk="1" hangingPunct="1">
              <a:lnSpc>
                <a:spcPct val="93000"/>
              </a:lnSpc>
              <a:buClr>
                <a:srgbClr val="000000"/>
              </a:buClr>
              <a:buSzPct val="45000"/>
            </a:pPr>
            <a:endParaRPr lang="en-US" altLang="en-US" sz="1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ML method allows to incorporate “external” information into the fits (e.g. constraints on the parameters, which are obtained from data other than the data that is included in the ML fit)</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dirty="0">
              <a:latin typeface="+mn-lt"/>
            </a:endParaRPr>
          </a:p>
          <a:p>
            <a:pPr eaLnBrk="1" hangingPunct="1">
              <a:lnSpc>
                <a:spcPct val="93000"/>
              </a:lnSpc>
              <a:buClr>
                <a:srgbClr val="000000"/>
              </a:buClr>
              <a:buSzPct val="85000"/>
            </a:pPr>
            <a:r>
              <a:rPr lang="en-US" altLang="en-US" b="1" dirty="0">
                <a:latin typeface="+mn-lt"/>
              </a:rPr>
              <a:t>Cons</a:t>
            </a:r>
          </a:p>
          <a:p>
            <a:pPr eaLnBrk="1" hangingPunct="1">
              <a:lnSpc>
                <a:spcPct val="93000"/>
              </a:lnSpc>
              <a:buClr>
                <a:srgbClr val="000000"/>
              </a:buClr>
              <a:buSzPct val="85000"/>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If the wrong probabilistic model is used when fitting the data, the parameter values obtained from the fit can be strongly biased or make no sense at all (“wrong” here means that the probabilistic model used to fit the data is different from the “true” probabilistic model that generated the data)</a:t>
            </a:r>
          </a:p>
          <a:p>
            <a:pPr marL="342900" indent="-342900" eaLnBrk="1" hangingPunct="1">
              <a:lnSpc>
                <a:spcPct val="93000"/>
              </a:lnSpc>
              <a:buClr>
                <a:srgbClr val="000000"/>
              </a:buClr>
              <a:buSzPct val="85000"/>
              <a:buFont typeface="Arial" panose="020B0604020202020204" pitchFamily="34" charset="0"/>
              <a:buChar char="•"/>
            </a:pPr>
            <a:endParaRPr lang="en-US" altLang="en-US" sz="1200" dirty="0">
              <a:latin typeface="+mn-lt"/>
            </a:endParaRPr>
          </a:p>
          <a:p>
            <a:pPr eaLnBrk="1" hangingPunct="1">
              <a:lnSpc>
                <a:spcPct val="93000"/>
              </a:lnSpc>
              <a:buClr>
                <a:srgbClr val="000000"/>
              </a:buClr>
              <a:buSzPct val="85000"/>
            </a:pPr>
            <a:r>
              <a:rPr lang="en-US" altLang="en-US" dirty="0">
                <a:latin typeface="+mn-lt"/>
                <a:sym typeface="Wingdings" pitchFamily="2" charset="2"/>
              </a:rPr>
              <a:t> </a:t>
            </a:r>
            <a:r>
              <a:rPr lang="en-US" altLang="en-US" dirty="0">
                <a:latin typeface="+mn-lt"/>
              </a:rPr>
              <a:t>It is important to compare the result of the ML fit with the raw</a:t>
            </a:r>
          </a:p>
          <a:p>
            <a:pPr eaLnBrk="1" hangingPunct="1">
              <a:lnSpc>
                <a:spcPct val="93000"/>
              </a:lnSpc>
              <a:buClr>
                <a:srgbClr val="000000"/>
              </a:buClr>
              <a:buSzPct val="85000"/>
            </a:pPr>
            <a:r>
              <a:rPr lang="en-US" altLang="en-US" dirty="0">
                <a:latin typeface="+mn-lt"/>
              </a:rPr>
              <a:t>     data to spot potential biases (this is called a “</a:t>
            </a:r>
            <a:r>
              <a:rPr lang="en-US" altLang="en-US" dirty="0" err="1">
                <a:latin typeface="+mn-lt"/>
              </a:rPr>
              <a:t>postfit</a:t>
            </a:r>
            <a:r>
              <a:rPr lang="en-US" altLang="en-US" dirty="0">
                <a:latin typeface="+mn-lt"/>
              </a:rPr>
              <a:t>” plot)</a:t>
            </a:r>
          </a:p>
        </p:txBody>
      </p:sp>
    </p:spTree>
    <p:extLst>
      <p:ext uri="{BB962C8B-B14F-4D97-AF65-F5344CB8AC3E}">
        <p14:creationId xmlns:p14="http://schemas.microsoft.com/office/powerpoint/2010/main" val="45282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ML Fits of binned Distributions</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15</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7" name="Text Box 4">
            <a:extLst>
              <a:ext uri="{FF2B5EF4-FFF2-40B4-BE49-F238E27FC236}">
                <a16:creationId xmlns:a16="http://schemas.microsoft.com/office/drawing/2014/main" id="{75FC3E2C-B413-D74D-A208-5DE133D170C7}"/>
              </a:ext>
            </a:extLst>
          </p:cNvPr>
          <p:cNvSpPr txBox="1">
            <a:spLocks noChangeArrowheads="1"/>
          </p:cNvSpPr>
          <p:nvPr/>
        </p:nvSpPr>
        <p:spPr bwMode="auto">
          <a:xfrm>
            <a:off x="346075" y="840979"/>
            <a:ext cx="8442325" cy="68698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number </a:t>
            </a:r>
            <a:r>
              <a:rPr lang="en-US" altLang="en-US" i="1" dirty="0">
                <a:latin typeface="Times New Roman" panose="02020603050405020304" pitchFamily="18" charset="0"/>
                <a:cs typeface="Times New Roman" panose="02020603050405020304" pitchFamily="18" charset="0"/>
              </a:rPr>
              <a:t>N</a:t>
            </a:r>
            <a:r>
              <a:rPr lang="en-US" altLang="en-US" i="1" baseline="-25000" dirty="0">
                <a:latin typeface="Times New Roman" panose="02020603050405020304" pitchFamily="18" charset="0"/>
                <a:cs typeface="Times New Roman" panose="02020603050405020304" pitchFamily="18" charset="0"/>
              </a:rPr>
              <a:t>j</a:t>
            </a:r>
            <a:r>
              <a:rPr lang="en-US" altLang="en-US" dirty="0">
                <a:latin typeface="+mn-lt"/>
              </a:rPr>
              <a:t> of events that is observed in a single bin </a:t>
            </a:r>
            <a:r>
              <a:rPr lang="en-US" altLang="en-US" i="1" dirty="0">
                <a:latin typeface="Times New Roman" panose="02020603050405020304" pitchFamily="18" charset="0"/>
                <a:cs typeface="Times New Roman" panose="02020603050405020304" pitchFamily="18" charset="0"/>
              </a:rPr>
              <a:t>j</a:t>
            </a:r>
            <a:r>
              <a:rPr lang="en-US" altLang="en-US" dirty="0">
                <a:latin typeface="+mn-lt"/>
              </a:rPr>
              <a:t> of the histogram is given by the Poisson distribution</a:t>
            </a:r>
          </a:p>
        </p:txBody>
      </p:sp>
      <p:pic>
        <p:nvPicPr>
          <p:cNvPr id="2" name="Picture 1">
            <a:extLst>
              <a:ext uri="{FF2B5EF4-FFF2-40B4-BE49-F238E27FC236}">
                <a16:creationId xmlns:a16="http://schemas.microsoft.com/office/drawing/2014/main" id="{905A979F-BF22-7B4A-BF45-F745462177CB}"/>
              </a:ext>
            </a:extLst>
          </p:cNvPr>
          <p:cNvPicPr>
            <a:picLocks noChangeAspect="1"/>
          </p:cNvPicPr>
          <p:nvPr/>
        </p:nvPicPr>
        <p:blipFill>
          <a:blip r:embed="rId4"/>
          <a:stretch>
            <a:fillRect/>
          </a:stretch>
        </p:blipFill>
        <p:spPr>
          <a:xfrm>
            <a:off x="1408485" y="1650496"/>
            <a:ext cx="3133183" cy="734844"/>
          </a:xfrm>
          <a:prstGeom prst="rect">
            <a:avLst/>
          </a:prstGeom>
        </p:spPr>
      </p:pic>
      <mc:AlternateContent xmlns:mc="http://schemas.openxmlformats.org/markup-compatibility/2006" xmlns:a14="http://schemas.microsoft.com/office/drawing/2010/main">
        <mc:Choice Requires="a14">
          <p:sp>
            <p:nvSpPr>
              <p:cNvPr id="8" name="Text Box 4">
                <a:extLst>
                  <a:ext uri="{FF2B5EF4-FFF2-40B4-BE49-F238E27FC236}">
                    <a16:creationId xmlns:a16="http://schemas.microsoft.com/office/drawing/2014/main" id="{5868D133-7B94-2849-9B6E-3A9A74CB3249}"/>
                  </a:ext>
                </a:extLst>
              </p:cNvPr>
              <p:cNvSpPr txBox="1">
                <a:spLocks noChangeArrowheads="1"/>
              </p:cNvSpPr>
              <p:nvPr/>
            </p:nvSpPr>
            <p:spPr bwMode="auto">
              <a:xfrm>
                <a:off x="346075" y="2515871"/>
                <a:ext cx="8442325" cy="103047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where </a:t>
                </a:r>
                <a14:m>
                  <m:oMath xmlns:m="http://schemas.openxmlformats.org/officeDocument/2006/math">
                    <m:r>
                      <a:rPr lang="en-US" altLang="en-US" b="0" i="1" smtClean="0">
                        <a:latin typeface="Cambria Math" panose="02040503050406030204" pitchFamily="18" charset="0"/>
                      </a:rPr>
                      <m:t>𝜈</m:t>
                    </m:r>
                  </m:oMath>
                </a14:m>
                <a:r>
                  <a:rPr lang="en-US" altLang="en-US" i="1" baseline="-25000" dirty="0">
                    <a:latin typeface="+mn-lt"/>
                  </a:rPr>
                  <a:t>j</a:t>
                </a:r>
                <a:r>
                  <a:rPr lang="en-US" altLang="en-US" dirty="0">
                    <a:latin typeface="+mn-lt"/>
                  </a:rPr>
                  <a:t> denotes the sum of events expected in that bin from the </a:t>
                </a:r>
              </a:p>
              <a:p>
                <a:pPr eaLnBrk="1" hangingPunct="1">
                  <a:lnSpc>
                    <a:spcPct val="93000"/>
                  </a:lnSpc>
                  <a:buClr>
                    <a:srgbClr val="000000"/>
                  </a:buClr>
                  <a:buSzPct val="85000"/>
                </a:pPr>
                <a:endParaRPr lang="en-US" altLang="en-US" sz="600" dirty="0">
                  <a:latin typeface="+mn-lt"/>
                </a:endParaRPr>
              </a:p>
              <a:p>
                <a:pPr eaLnBrk="1" hangingPunct="1">
                  <a:lnSpc>
                    <a:spcPct val="93000"/>
                  </a:lnSpc>
                  <a:buClr>
                    <a:srgbClr val="000000"/>
                  </a:buClr>
                  <a:buSzPct val="85000"/>
                </a:pPr>
                <a:r>
                  <a:rPr lang="en-US" altLang="en-US" dirty="0">
                    <a:latin typeface="+mn-lt"/>
                  </a:rPr>
                  <a:t>signal </a:t>
                </a:r>
                <a:r>
                  <a:rPr lang="en-US" altLang="en-US" i="1" dirty="0">
                    <a:latin typeface="Times New Roman" panose="02020603050405020304" pitchFamily="18" charset="0"/>
                    <a:cs typeface="Times New Roman" panose="02020603050405020304" pitchFamily="18" charset="0"/>
                  </a:rPr>
                  <a:t>S</a:t>
                </a:r>
                <a:r>
                  <a:rPr lang="en-US" altLang="en-US" dirty="0">
                    <a:latin typeface="+mn-lt"/>
                  </a:rPr>
                  <a:t> and from each background </a:t>
                </a:r>
                <a:r>
                  <a:rPr lang="en-US" altLang="en-US" i="1" dirty="0">
                    <a:latin typeface="Times New Roman" panose="02020603050405020304" pitchFamily="18" charset="0"/>
                    <a:cs typeface="Times New Roman" panose="02020603050405020304" pitchFamily="18" charset="0"/>
                  </a:rPr>
                  <a:t>B</a:t>
                </a:r>
                <a:r>
                  <a:rPr lang="en-US" altLang="en-US" i="1" baseline="-25000" dirty="0">
                    <a:latin typeface="Times New Roman" panose="02020603050405020304" pitchFamily="18" charset="0"/>
                    <a:cs typeface="Times New Roman" panose="02020603050405020304" pitchFamily="18" charset="0"/>
                  </a:rPr>
                  <a:t>k</a:t>
                </a:r>
                <a:r>
                  <a:rPr lang="en-US" altLang="en-US" sz="1200" i="1" baseline="-25000" dirty="0">
                    <a:latin typeface="Times New Roman" panose="02020603050405020304" pitchFamily="18" charset="0"/>
                    <a:cs typeface="Times New Roman" panose="02020603050405020304" pitchFamily="18" charset="0"/>
                  </a:rPr>
                  <a:t>  </a:t>
                </a:r>
                <a:r>
                  <a:rPr lang="en-US" altLang="en-US" dirty="0">
                    <a:latin typeface="+mn-lt"/>
                    <a:cs typeface="Times New Roman" panose="02020603050405020304" pitchFamily="18" charset="0"/>
                  </a:rPr>
                  <a:t>:</a:t>
                </a:r>
                <a:endParaRPr lang="en-US" altLang="en-US" dirty="0">
                  <a:latin typeface="+mn-lt"/>
                </a:endParaRPr>
              </a:p>
              <a:p>
                <a:pPr eaLnBrk="1" hangingPunct="1">
                  <a:lnSpc>
                    <a:spcPct val="93000"/>
                  </a:lnSpc>
                  <a:buClr>
                    <a:srgbClr val="000000"/>
                  </a:buClr>
                  <a:buSzPct val="85000"/>
                </a:pPr>
                <a:endParaRPr lang="en-US" altLang="en-US" sz="1800" dirty="0">
                  <a:latin typeface="+mn-lt"/>
                </a:endParaRPr>
              </a:p>
            </p:txBody>
          </p:sp>
        </mc:Choice>
        <mc:Fallback xmlns="">
          <p:sp>
            <p:nvSpPr>
              <p:cNvPr id="8" name="Text Box 4">
                <a:extLst>
                  <a:ext uri="{FF2B5EF4-FFF2-40B4-BE49-F238E27FC236}">
                    <a16:creationId xmlns:a16="http://schemas.microsoft.com/office/drawing/2014/main" id="{5868D133-7B94-2849-9B6E-3A9A74CB3249}"/>
                  </a:ext>
                </a:extLst>
              </p:cNvPr>
              <p:cNvSpPr txBox="1">
                <a:spLocks noRot="1" noChangeAspect="1" noMove="1" noResize="1" noEditPoints="1" noAdjustHandles="1" noChangeArrowheads="1" noChangeShapeType="1" noTextEdit="1"/>
              </p:cNvSpPr>
              <p:nvPr/>
            </p:nvSpPr>
            <p:spPr bwMode="auto">
              <a:xfrm>
                <a:off x="346075" y="2515871"/>
                <a:ext cx="8442325" cy="1030475"/>
              </a:xfrm>
              <a:prstGeom prst="rect">
                <a:avLst/>
              </a:prstGeom>
              <a:blipFill>
                <a:blip r:embed="rId5"/>
                <a:stretch>
                  <a:fillRect l="-2102" t="-9756"/>
                </a:stretch>
              </a:blipFill>
              <a:ln w="9525">
                <a:noFill/>
                <a:miter lim="800000"/>
                <a:headEnd/>
                <a:tailEnd/>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7BC1FE93-396F-8346-87D4-3758C7AE6940}"/>
              </a:ext>
            </a:extLst>
          </p:cNvPr>
          <p:cNvPicPr>
            <a:picLocks noChangeAspect="1"/>
          </p:cNvPicPr>
          <p:nvPr/>
        </p:nvPicPr>
        <p:blipFill>
          <a:blip r:embed="rId6"/>
          <a:stretch>
            <a:fillRect/>
          </a:stretch>
        </p:blipFill>
        <p:spPr>
          <a:xfrm>
            <a:off x="5309813" y="2915938"/>
            <a:ext cx="2140558" cy="592069"/>
          </a:xfrm>
          <a:prstGeom prst="rect">
            <a:avLst/>
          </a:prstGeom>
        </p:spPr>
      </p:pic>
    </p:spTree>
    <p:extLst>
      <p:ext uri="{BB962C8B-B14F-4D97-AF65-F5344CB8AC3E}">
        <p14:creationId xmlns:p14="http://schemas.microsoft.com/office/powerpoint/2010/main" val="12484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ML Fits of binned Distributions</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16</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8" name="Text Box 4">
            <a:extLst>
              <a:ext uri="{FF2B5EF4-FFF2-40B4-BE49-F238E27FC236}">
                <a16:creationId xmlns:a16="http://schemas.microsoft.com/office/drawing/2014/main" id="{5868D133-7B94-2849-9B6E-3A9A74CB3249}"/>
              </a:ext>
            </a:extLst>
          </p:cNvPr>
          <p:cNvSpPr txBox="1">
            <a:spLocks noChangeArrowheads="1"/>
          </p:cNvSpPr>
          <p:nvPr/>
        </p:nvSpPr>
        <p:spPr bwMode="auto">
          <a:xfrm>
            <a:off x="346075" y="854057"/>
            <a:ext cx="8442325" cy="103047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number of events that are expected from the signal and from all backgrounds need to be computed by integrating the PDF for the signal and for the backgrounds over the range [</a:t>
            </a:r>
            <a:r>
              <a:rPr lang="en-US" altLang="en-US" dirty="0" err="1">
                <a:latin typeface="+mn-lt"/>
              </a:rPr>
              <a:t>a,b</a:t>
            </a:r>
            <a:r>
              <a:rPr lang="en-US" altLang="en-US" dirty="0">
                <a:latin typeface="+mn-lt"/>
              </a:rPr>
              <a:t>] of the bin</a:t>
            </a:r>
          </a:p>
        </p:txBody>
      </p:sp>
      <p:sp>
        <p:nvSpPr>
          <p:cNvPr id="12" name="Text Box 4">
            <a:extLst>
              <a:ext uri="{FF2B5EF4-FFF2-40B4-BE49-F238E27FC236}">
                <a16:creationId xmlns:a16="http://schemas.microsoft.com/office/drawing/2014/main" id="{99A6CCAD-238B-AB42-A38C-BA2A5363D4BC}"/>
              </a:ext>
            </a:extLst>
          </p:cNvPr>
          <p:cNvSpPr txBox="1">
            <a:spLocks noChangeArrowheads="1"/>
          </p:cNvSpPr>
          <p:nvPr/>
        </p:nvSpPr>
        <p:spPr bwMode="auto">
          <a:xfrm>
            <a:off x="4129475" y="2223727"/>
            <a:ext cx="551097"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and</a:t>
            </a:r>
          </a:p>
        </p:txBody>
      </p:sp>
      <p:sp>
        <p:nvSpPr>
          <p:cNvPr id="15" name="Text Box 4">
            <a:extLst>
              <a:ext uri="{FF2B5EF4-FFF2-40B4-BE49-F238E27FC236}">
                <a16:creationId xmlns:a16="http://schemas.microsoft.com/office/drawing/2014/main" id="{1A4635D6-7BA2-684B-BA00-E702BB6C062D}"/>
              </a:ext>
            </a:extLst>
          </p:cNvPr>
          <p:cNvSpPr txBox="1">
            <a:spLocks noChangeArrowheads="1"/>
          </p:cNvSpPr>
          <p:nvPr/>
        </p:nvSpPr>
        <p:spPr bwMode="auto">
          <a:xfrm>
            <a:off x="355600" y="2947321"/>
            <a:ext cx="8442325" cy="137396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where </a:t>
            </a:r>
            <a:r>
              <a:rPr lang="en-US" altLang="en-US" i="1" dirty="0">
                <a:latin typeface="Times New Roman" panose="02020603050405020304" pitchFamily="18" charset="0"/>
                <a:cs typeface="Times New Roman" panose="02020603050405020304" pitchFamily="18" charset="0"/>
              </a:rPr>
              <a:t>         </a:t>
            </a:r>
            <a:r>
              <a:rPr lang="en-US" altLang="en-US" dirty="0">
                <a:latin typeface="+mn-lt"/>
              </a:rPr>
              <a:t>    and                  refer the shape of the distribution for signal and background k, respectively, and        and         denote the total number of events (= sum over all bins) expected from the signal and from background k </a:t>
            </a:r>
            <a:endParaRPr lang="en-US" altLang="en-US" dirty="0">
              <a:latin typeface="Lucida Bright" panose="02040602050505020304" pitchFamily="18" charset="77"/>
            </a:endParaRPr>
          </a:p>
        </p:txBody>
      </p:sp>
      <p:pic>
        <p:nvPicPr>
          <p:cNvPr id="14" name="Picture 13">
            <a:extLst>
              <a:ext uri="{FF2B5EF4-FFF2-40B4-BE49-F238E27FC236}">
                <a16:creationId xmlns:a16="http://schemas.microsoft.com/office/drawing/2014/main" id="{ADB05289-0039-0B4A-9EFE-4EBB1C592104}"/>
              </a:ext>
            </a:extLst>
          </p:cNvPr>
          <p:cNvPicPr>
            <a:picLocks noChangeAspect="1"/>
          </p:cNvPicPr>
          <p:nvPr/>
        </p:nvPicPr>
        <p:blipFill>
          <a:blip r:embed="rId4"/>
          <a:stretch>
            <a:fillRect/>
          </a:stretch>
        </p:blipFill>
        <p:spPr>
          <a:xfrm>
            <a:off x="5089610" y="2044822"/>
            <a:ext cx="3183669" cy="666009"/>
          </a:xfrm>
          <a:prstGeom prst="rect">
            <a:avLst/>
          </a:prstGeom>
        </p:spPr>
      </p:pic>
      <p:pic>
        <p:nvPicPr>
          <p:cNvPr id="16" name="Picture 15">
            <a:extLst>
              <a:ext uri="{FF2B5EF4-FFF2-40B4-BE49-F238E27FC236}">
                <a16:creationId xmlns:a16="http://schemas.microsoft.com/office/drawing/2014/main" id="{78092B1C-99DE-7144-9B53-3631CA4A895C}"/>
              </a:ext>
            </a:extLst>
          </p:cNvPr>
          <p:cNvPicPr>
            <a:picLocks noChangeAspect="1"/>
          </p:cNvPicPr>
          <p:nvPr/>
        </p:nvPicPr>
        <p:blipFill>
          <a:blip r:embed="rId5"/>
          <a:stretch>
            <a:fillRect/>
          </a:stretch>
        </p:blipFill>
        <p:spPr>
          <a:xfrm>
            <a:off x="6658392" y="3351746"/>
            <a:ext cx="461583" cy="260571"/>
          </a:xfrm>
          <a:prstGeom prst="rect">
            <a:avLst/>
          </a:prstGeom>
        </p:spPr>
      </p:pic>
      <p:pic>
        <p:nvPicPr>
          <p:cNvPr id="17" name="Picture 16">
            <a:extLst>
              <a:ext uri="{FF2B5EF4-FFF2-40B4-BE49-F238E27FC236}">
                <a16:creationId xmlns:a16="http://schemas.microsoft.com/office/drawing/2014/main" id="{0207933A-5855-6249-B85A-5DFE0F9A5780}"/>
              </a:ext>
            </a:extLst>
          </p:cNvPr>
          <p:cNvPicPr>
            <a:picLocks noChangeAspect="1"/>
          </p:cNvPicPr>
          <p:nvPr/>
        </p:nvPicPr>
        <p:blipFill>
          <a:blip r:embed="rId6"/>
          <a:stretch>
            <a:fillRect/>
          </a:stretch>
        </p:blipFill>
        <p:spPr>
          <a:xfrm>
            <a:off x="5621574" y="3352019"/>
            <a:ext cx="362652" cy="244396"/>
          </a:xfrm>
          <a:prstGeom prst="rect">
            <a:avLst/>
          </a:prstGeom>
        </p:spPr>
      </p:pic>
      <p:pic>
        <p:nvPicPr>
          <p:cNvPr id="18" name="Picture 17">
            <a:extLst>
              <a:ext uri="{FF2B5EF4-FFF2-40B4-BE49-F238E27FC236}">
                <a16:creationId xmlns:a16="http://schemas.microsoft.com/office/drawing/2014/main" id="{285F0BCC-E354-6748-BACD-4A61D5C21F04}"/>
              </a:ext>
            </a:extLst>
          </p:cNvPr>
          <p:cNvPicPr>
            <a:picLocks noChangeAspect="1"/>
          </p:cNvPicPr>
          <p:nvPr/>
        </p:nvPicPr>
        <p:blipFill>
          <a:blip r:embed="rId7"/>
          <a:stretch>
            <a:fillRect/>
          </a:stretch>
        </p:blipFill>
        <p:spPr>
          <a:xfrm>
            <a:off x="2773356" y="2986287"/>
            <a:ext cx="918799" cy="257542"/>
          </a:xfrm>
          <a:prstGeom prst="rect">
            <a:avLst/>
          </a:prstGeom>
        </p:spPr>
      </p:pic>
      <p:pic>
        <p:nvPicPr>
          <p:cNvPr id="19" name="Picture 18">
            <a:extLst>
              <a:ext uri="{FF2B5EF4-FFF2-40B4-BE49-F238E27FC236}">
                <a16:creationId xmlns:a16="http://schemas.microsoft.com/office/drawing/2014/main" id="{97C16193-C0D4-2944-BDC4-02F4F53C7E64}"/>
              </a:ext>
            </a:extLst>
          </p:cNvPr>
          <p:cNvPicPr>
            <a:picLocks noChangeAspect="1"/>
          </p:cNvPicPr>
          <p:nvPr/>
        </p:nvPicPr>
        <p:blipFill>
          <a:blip r:embed="rId8"/>
          <a:stretch>
            <a:fillRect/>
          </a:stretch>
        </p:blipFill>
        <p:spPr>
          <a:xfrm>
            <a:off x="1236004" y="2986287"/>
            <a:ext cx="814632" cy="264398"/>
          </a:xfrm>
          <a:prstGeom prst="rect">
            <a:avLst/>
          </a:prstGeom>
        </p:spPr>
      </p:pic>
      <p:pic>
        <p:nvPicPr>
          <p:cNvPr id="2" name="Picture 1">
            <a:extLst>
              <a:ext uri="{FF2B5EF4-FFF2-40B4-BE49-F238E27FC236}">
                <a16:creationId xmlns:a16="http://schemas.microsoft.com/office/drawing/2014/main" id="{349EBC58-83AC-0742-82C9-4F1A266A17D9}"/>
              </a:ext>
            </a:extLst>
          </p:cNvPr>
          <p:cNvPicPr>
            <a:picLocks noChangeAspect="1"/>
          </p:cNvPicPr>
          <p:nvPr/>
        </p:nvPicPr>
        <p:blipFill>
          <a:blip r:embed="rId9"/>
          <a:stretch>
            <a:fillRect/>
          </a:stretch>
        </p:blipFill>
        <p:spPr>
          <a:xfrm>
            <a:off x="870721" y="2062469"/>
            <a:ext cx="2781133" cy="666008"/>
          </a:xfrm>
          <a:prstGeom prst="rect">
            <a:avLst/>
          </a:prstGeom>
        </p:spPr>
      </p:pic>
    </p:spTree>
    <p:extLst>
      <p:ext uri="{BB962C8B-B14F-4D97-AF65-F5344CB8AC3E}">
        <p14:creationId xmlns:p14="http://schemas.microsoft.com/office/powerpoint/2010/main" val="2366439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ML Fits of binned Distributions</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17</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8" name="Text Box 4">
            <a:extLst>
              <a:ext uri="{FF2B5EF4-FFF2-40B4-BE49-F238E27FC236}">
                <a16:creationId xmlns:a16="http://schemas.microsoft.com/office/drawing/2014/main" id="{5868D133-7B94-2849-9B6E-3A9A74CB3249}"/>
              </a:ext>
            </a:extLst>
          </p:cNvPr>
          <p:cNvSpPr txBox="1">
            <a:spLocks noChangeArrowheads="1"/>
          </p:cNvSpPr>
          <p:nvPr/>
        </p:nvSpPr>
        <p:spPr bwMode="auto">
          <a:xfrm>
            <a:off x="346075" y="854057"/>
            <a:ext cx="8442325" cy="68698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likelihood function </a:t>
            </a:r>
            <a:r>
              <a:rPr lang="en-US" altLang="en-US" i="1" dirty="0">
                <a:latin typeface="Times New Roman" panose="02020603050405020304" pitchFamily="18" charset="0"/>
                <a:cs typeface="Times New Roman" panose="02020603050405020304" pitchFamily="18" charset="0"/>
              </a:rPr>
              <a:t>L</a:t>
            </a:r>
            <a:r>
              <a:rPr lang="en-US" altLang="en-US" dirty="0">
                <a:latin typeface="+mn-lt"/>
              </a:rPr>
              <a:t> that we need to use in the ML fit is then given by the product of the Poisson probabilities over all bins </a:t>
            </a:r>
            <a:r>
              <a:rPr lang="en-US" altLang="en-US" i="1" dirty="0">
                <a:latin typeface="Times New Roman" panose="02020603050405020304" pitchFamily="18" charset="0"/>
                <a:cs typeface="Times New Roman" panose="02020603050405020304" pitchFamily="18" charset="0"/>
              </a:rPr>
              <a:t>j</a:t>
            </a:r>
          </a:p>
        </p:txBody>
      </p:sp>
      <p:sp>
        <p:nvSpPr>
          <p:cNvPr id="21" name="Text Box 4">
            <a:extLst>
              <a:ext uri="{FF2B5EF4-FFF2-40B4-BE49-F238E27FC236}">
                <a16:creationId xmlns:a16="http://schemas.microsoft.com/office/drawing/2014/main" id="{46056A3A-8228-054A-A101-BC0FF1BB3781}"/>
              </a:ext>
            </a:extLst>
          </p:cNvPr>
          <p:cNvSpPr txBox="1">
            <a:spLocks noChangeArrowheads="1"/>
          </p:cNvSpPr>
          <p:nvPr/>
        </p:nvSpPr>
        <p:spPr bwMode="auto">
          <a:xfrm>
            <a:off x="346075" y="4064057"/>
            <a:ext cx="8442325" cy="228985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 Important point</a:t>
            </a:r>
          </a:p>
          <a:p>
            <a:pPr eaLnBrk="1" hangingPunct="1">
              <a:lnSpc>
                <a:spcPct val="93000"/>
              </a:lnSpc>
              <a:buClr>
                <a:srgbClr val="000000"/>
              </a:buClr>
              <a:buSzPct val="85000"/>
            </a:pPr>
            <a:endParaRPr lang="en-US" altLang="en-US" sz="600" dirty="0">
              <a:latin typeface="+mn-lt"/>
            </a:endParaRPr>
          </a:p>
          <a:p>
            <a:pPr eaLnBrk="1" hangingPunct="1">
              <a:lnSpc>
                <a:spcPct val="93000"/>
              </a:lnSpc>
              <a:buClr>
                <a:srgbClr val="000000"/>
              </a:buClr>
              <a:buSzPct val="85000"/>
            </a:pPr>
            <a:r>
              <a:rPr lang="en-US" altLang="en-US" dirty="0">
                <a:latin typeface="+mn-lt"/>
              </a:rPr>
              <a:t>In the notation above, I have omitted the dependency of the </a:t>
            </a:r>
          </a:p>
          <a:p>
            <a:pPr eaLnBrk="1" hangingPunct="1">
              <a:lnSpc>
                <a:spcPct val="93000"/>
              </a:lnSpc>
              <a:buClr>
                <a:srgbClr val="000000"/>
              </a:buClr>
              <a:buSzPct val="85000"/>
            </a:pPr>
            <a:endParaRPr lang="en-US" altLang="en-US" sz="200" dirty="0">
              <a:latin typeface="+mn-lt"/>
            </a:endParaRPr>
          </a:p>
          <a:p>
            <a:pPr eaLnBrk="1" hangingPunct="1">
              <a:lnSpc>
                <a:spcPct val="93000"/>
              </a:lnSpc>
              <a:buClr>
                <a:srgbClr val="000000"/>
              </a:buClr>
              <a:buSzPct val="85000"/>
            </a:pPr>
            <a:r>
              <a:rPr lang="en-US" altLang="en-US" dirty="0">
                <a:latin typeface="+mn-lt"/>
              </a:rPr>
              <a:t>number of events        and         that are expected from the signal </a:t>
            </a:r>
          </a:p>
          <a:p>
            <a:pPr eaLnBrk="1" hangingPunct="1">
              <a:lnSpc>
                <a:spcPct val="93000"/>
              </a:lnSpc>
              <a:buClr>
                <a:srgbClr val="000000"/>
              </a:buClr>
              <a:buSzPct val="85000"/>
            </a:pPr>
            <a:endParaRPr lang="en-US" altLang="en-US" sz="200" dirty="0">
              <a:latin typeface="+mn-lt"/>
            </a:endParaRPr>
          </a:p>
          <a:p>
            <a:pPr eaLnBrk="1" hangingPunct="1">
              <a:lnSpc>
                <a:spcPct val="93000"/>
              </a:lnSpc>
              <a:buClr>
                <a:srgbClr val="000000"/>
              </a:buClr>
              <a:buSzPct val="85000"/>
            </a:pPr>
            <a:r>
              <a:rPr lang="en-US" altLang="en-US" dirty="0">
                <a:latin typeface="+mn-lt"/>
              </a:rPr>
              <a:t>and from each background k on the parameters        ,          , and    </a:t>
            </a:r>
          </a:p>
          <a:p>
            <a:pPr eaLnBrk="1" hangingPunct="1">
              <a:lnSpc>
                <a:spcPct val="93000"/>
              </a:lnSpc>
              <a:buClr>
                <a:srgbClr val="000000"/>
              </a:buClr>
              <a:buSzPct val="85000"/>
            </a:pPr>
            <a:endParaRPr lang="en-US" altLang="en-US" sz="600" dirty="0">
              <a:latin typeface="+mn-lt"/>
            </a:endParaRPr>
          </a:p>
          <a:p>
            <a:pPr eaLnBrk="1" hangingPunct="1">
              <a:lnSpc>
                <a:spcPct val="93000"/>
              </a:lnSpc>
              <a:buClr>
                <a:srgbClr val="000000"/>
              </a:buClr>
              <a:buSzPct val="85000"/>
            </a:pPr>
            <a:r>
              <a:rPr lang="en-US" altLang="en-US" dirty="0">
                <a:latin typeface="+mn-lt"/>
              </a:rPr>
              <a:t>This dependency is important, because our main motivation for performing the ML fit is to determine these parameters!</a:t>
            </a:r>
          </a:p>
        </p:txBody>
      </p:sp>
      <p:pic>
        <p:nvPicPr>
          <p:cNvPr id="4" name="Picture 3">
            <a:extLst>
              <a:ext uri="{FF2B5EF4-FFF2-40B4-BE49-F238E27FC236}">
                <a16:creationId xmlns:a16="http://schemas.microsoft.com/office/drawing/2014/main" id="{FD8C6D7F-0809-114C-AF7F-82F6926FE46E}"/>
              </a:ext>
            </a:extLst>
          </p:cNvPr>
          <p:cNvPicPr>
            <a:picLocks noChangeAspect="1"/>
          </p:cNvPicPr>
          <p:nvPr/>
        </p:nvPicPr>
        <p:blipFill>
          <a:blip r:embed="rId4"/>
          <a:stretch>
            <a:fillRect/>
          </a:stretch>
        </p:blipFill>
        <p:spPr>
          <a:xfrm>
            <a:off x="1430998" y="1658493"/>
            <a:ext cx="5558197" cy="2022657"/>
          </a:xfrm>
          <a:prstGeom prst="rect">
            <a:avLst/>
          </a:prstGeom>
        </p:spPr>
      </p:pic>
      <p:pic>
        <p:nvPicPr>
          <p:cNvPr id="7" name="Picture 6">
            <a:extLst>
              <a:ext uri="{FF2B5EF4-FFF2-40B4-BE49-F238E27FC236}">
                <a16:creationId xmlns:a16="http://schemas.microsoft.com/office/drawing/2014/main" id="{57F009F9-E6FC-6943-9190-860D88F5D60E}"/>
              </a:ext>
            </a:extLst>
          </p:cNvPr>
          <p:cNvPicPr>
            <a:picLocks noChangeAspect="1"/>
          </p:cNvPicPr>
          <p:nvPr/>
        </p:nvPicPr>
        <p:blipFill>
          <a:blip r:embed="rId5"/>
          <a:stretch>
            <a:fillRect/>
          </a:stretch>
        </p:blipFill>
        <p:spPr>
          <a:xfrm>
            <a:off x="2659325" y="4841099"/>
            <a:ext cx="301436" cy="382905"/>
          </a:xfrm>
          <a:prstGeom prst="rect">
            <a:avLst/>
          </a:prstGeom>
        </p:spPr>
      </p:pic>
      <p:pic>
        <p:nvPicPr>
          <p:cNvPr id="10" name="Picture 9">
            <a:extLst>
              <a:ext uri="{FF2B5EF4-FFF2-40B4-BE49-F238E27FC236}">
                <a16:creationId xmlns:a16="http://schemas.microsoft.com/office/drawing/2014/main" id="{DF7A887A-16B1-7949-A08E-6C8C89842C0A}"/>
              </a:ext>
            </a:extLst>
          </p:cNvPr>
          <p:cNvPicPr>
            <a:picLocks noChangeAspect="1"/>
          </p:cNvPicPr>
          <p:nvPr/>
        </p:nvPicPr>
        <p:blipFill>
          <a:blip r:embed="rId6"/>
          <a:stretch>
            <a:fillRect/>
          </a:stretch>
        </p:blipFill>
        <p:spPr>
          <a:xfrm>
            <a:off x="3670907" y="4843512"/>
            <a:ext cx="411553" cy="380492"/>
          </a:xfrm>
          <a:prstGeom prst="rect">
            <a:avLst/>
          </a:prstGeom>
        </p:spPr>
      </p:pic>
      <p:pic>
        <p:nvPicPr>
          <p:cNvPr id="11" name="Picture 10">
            <a:extLst>
              <a:ext uri="{FF2B5EF4-FFF2-40B4-BE49-F238E27FC236}">
                <a16:creationId xmlns:a16="http://schemas.microsoft.com/office/drawing/2014/main" id="{6F702248-45F6-0C40-9A44-FB386D4F42B8}"/>
              </a:ext>
            </a:extLst>
          </p:cNvPr>
          <p:cNvPicPr>
            <a:picLocks noChangeAspect="1"/>
          </p:cNvPicPr>
          <p:nvPr/>
        </p:nvPicPr>
        <p:blipFill>
          <a:blip r:embed="rId7"/>
          <a:stretch>
            <a:fillRect/>
          </a:stretch>
        </p:blipFill>
        <p:spPr>
          <a:xfrm>
            <a:off x="6323386" y="5281092"/>
            <a:ext cx="394995" cy="266192"/>
          </a:xfrm>
          <a:prstGeom prst="rect">
            <a:avLst/>
          </a:prstGeom>
        </p:spPr>
      </p:pic>
      <p:pic>
        <p:nvPicPr>
          <p:cNvPr id="13" name="Picture 12">
            <a:extLst>
              <a:ext uri="{FF2B5EF4-FFF2-40B4-BE49-F238E27FC236}">
                <a16:creationId xmlns:a16="http://schemas.microsoft.com/office/drawing/2014/main" id="{3BAA0365-3972-7D4B-98D7-74B17C88FBC9}"/>
              </a:ext>
            </a:extLst>
          </p:cNvPr>
          <p:cNvPicPr>
            <a:picLocks noChangeAspect="1"/>
          </p:cNvPicPr>
          <p:nvPr/>
        </p:nvPicPr>
        <p:blipFill>
          <a:blip r:embed="rId8"/>
          <a:stretch>
            <a:fillRect/>
          </a:stretch>
        </p:blipFill>
        <p:spPr>
          <a:xfrm>
            <a:off x="6933068" y="5281092"/>
            <a:ext cx="533209" cy="301005"/>
          </a:xfrm>
          <a:prstGeom prst="rect">
            <a:avLst/>
          </a:prstGeom>
        </p:spPr>
      </p:pic>
      <p:pic>
        <p:nvPicPr>
          <p:cNvPr id="23" name="Picture 22">
            <a:extLst>
              <a:ext uri="{FF2B5EF4-FFF2-40B4-BE49-F238E27FC236}">
                <a16:creationId xmlns:a16="http://schemas.microsoft.com/office/drawing/2014/main" id="{69C0E7EA-BCAC-374A-AD5A-DB3359AFC3F5}"/>
              </a:ext>
            </a:extLst>
          </p:cNvPr>
          <p:cNvPicPr>
            <a:picLocks noChangeAspect="1"/>
          </p:cNvPicPr>
          <p:nvPr/>
        </p:nvPicPr>
        <p:blipFill>
          <a:blip r:embed="rId9"/>
          <a:stretch>
            <a:fillRect/>
          </a:stretch>
        </p:blipFill>
        <p:spPr>
          <a:xfrm>
            <a:off x="8240237" y="5224003"/>
            <a:ext cx="216897" cy="266192"/>
          </a:xfrm>
          <a:prstGeom prst="rect">
            <a:avLst/>
          </a:prstGeom>
        </p:spPr>
      </p:pic>
    </p:spTree>
    <p:extLst>
      <p:ext uri="{BB962C8B-B14F-4D97-AF65-F5344CB8AC3E}">
        <p14:creationId xmlns:p14="http://schemas.microsoft.com/office/powerpoint/2010/main" val="2635014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Gaussian Distribution</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18</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7" name="Text Box 4">
            <a:extLst>
              <a:ext uri="{FF2B5EF4-FFF2-40B4-BE49-F238E27FC236}">
                <a16:creationId xmlns:a16="http://schemas.microsoft.com/office/drawing/2014/main" id="{23E71CF2-47DF-4144-A3FD-C60348499D5F}"/>
              </a:ext>
            </a:extLst>
          </p:cNvPr>
          <p:cNvSpPr txBox="1">
            <a:spLocks noChangeArrowheads="1"/>
          </p:cNvSpPr>
          <p:nvPr/>
        </p:nvSpPr>
        <p:spPr bwMode="auto">
          <a:xfrm>
            <a:off x="477845" y="826403"/>
            <a:ext cx="8442325" cy="103047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Also known as </a:t>
            </a:r>
            <a:r>
              <a:rPr lang="en-US" altLang="en-US" b="1" dirty="0">
                <a:latin typeface="+mn-lt"/>
              </a:rPr>
              <a:t>Normal</a:t>
            </a:r>
            <a:r>
              <a:rPr lang="en-US" altLang="en-US" dirty="0">
                <a:latin typeface="+mn-lt"/>
              </a:rPr>
              <a:t> distribution to emphasize special importance of Gaussian distribution that arises from Central Limit theorem </a:t>
            </a:r>
          </a:p>
          <a:p>
            <a:pPr eaLnBrk="1" hangingPunct="1">
              <a:lnSpc>
                <a:spcPct val="93000"/>
              </a:lnSpc>
              <a:buClr>
                <a:srgbClr val="000000"/>
              </a:buClr>
              <a:buSzPct val="85000"/>
            </a:pPr>
            <a:r>
              <a:rPr lang="en-US" altLang="en-US" dirty="0">
                <a:latin typeface="+mn-lt"/>
              </a:rPr>
              <a:t>(</a:t>
            </a:r>
            <a:r>
              <a:rPr lang="en-US" altLang="en-US" i="1" dirty="0">
                <a:latin typeface="+mn-lt"/>
              </a:rPr>
              <a:t>cf. </a:t>
            </a:r>
            <a:r>
              <a:rPr lang="en-US" altLang="en-US" dirty="0">
                <a:latin typeface="+mn-lt"/>
              </a:rPr>
              <a:t>slide 15 of part 2)</a:t>
            </a:r>
          </a:p>
        </p:txBody>
      </p:sp>
      <p:pic>
        <p:nvPicPr>
          <p:cNvPr id="3074" name="Picture 2">
            <a:extLst>
              <a:ext uri="{FF2B5EF4-FFF2-40B4-BE49-F238E27FC236}">
                <a16:creationId xmlns:a16="http://schemas.microsoft.com/office/drawing/2014/main" id="{2F4CA79C-D207-3E45-B923-1975BF145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2134" y="1887286"/>
            <a:ext cx="3391866" cy="21676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1EEDAC1-3EF4-184C-ABB2-8C71F8C89C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2134" y="4397071"/>
            <a:ext cx="3391866" cy="2167614"/>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4">
            <a:extLst>
              <a:ext uri="{FF2B5EF4-FFF2-40B4-BE49-F238E27FC236}">
                <a16:creationId xmlns:a16="http://schemas.microsoft.com/office/drawing/2014/main" id="{BA31993F-8845-3B40-B127-5B11A18ABEEC}"/>
              </a:ext>
            </a:extLst>
          </p:cNvPr>
          <p:cNvSpPr txBox="1">
            <a:spLocks noChangeArrowheads="1"/>
          </p:cNvSpPr>
          <p:nvPr/>
        </p:nvSpPr>
        <p:spPr bwMode="auto">
          <a:xfrm>
            <a:off x="6800459" y="1648621"/>
            <a:ext cx="1723341"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sz="2000" b="1" dirty="0">
                <a:latin typeface="+mn-lt"/>
              </a:rPr>
              <a:t>Gaussian PDF</a:t>
            </a:r>
          </a:p>
        </p:txBody>
      </p:sp>
      <p:sp>
        <p:nvSpPr>
          <p:cNvPr id="9" name="Text Box 4">
            <a:extLst>
              <a:ext uri="{FF2B5EF4-FFF2-40B4-BE49-F238E27FC236}">
                <a16:creationId xmlns:a16="http://schemas.microsoft.com/office/drawing/2014/main" id="{060EB3B9-DE90-3E40-91B8-4B9F853205A5}"/>
              </a:ext>
            </a:extLst>
          </p:cNvPr>
          <p:cNvSpPr txBox="1">
            <a:spLocks noChangeArrowheads="1"/>
          </p:cNvSpPr>
          <p:nvPr/>
        </p:nvSpPr>
        <p:spPr bwMode="auto">
          <a:xfrm>
            <a:off x="7375882" y="4155962"/>
            <a:ext cx="572494"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sz="2000" b="1" dirty="0">
                <a:latin typeface="+mn-lt"/>
              </a:rPr>
              <a:t>CDF</a:t>
            </a:r>
          </a:p>
        </p:txBody>
      </p:sp>
      <p:pic>
        <p:nvPicPr>
          <p:cNvPr id="2" name="Picture 1">
            <a:extLst>
              <a:ext uri="{FF2B5EF4-FFF2-40B4-BE49-F238E27FC236}">
                <a16:creationId xmlns:a16="http://schemas.microsoft.com/office/drawing/2014/main" id="{25311875-FEB1-A240-BDFE-4D27A0B69350}"/>
              </a:ext>
            </a:extLst>
          </p:cNvPr>
          <p:cNvPicPr>
            <a:picLocks noChangeAspect="1"/>
          </p:cNvPicPr>
          <p:nvPr/>
        </p:nvPicPr>
        <p:blipFill>
          <a:blip r:embed="rId6"/>
          <a:stretch>
            <a:fillRect/>
          </a:stretch>
        </p:blipFill>
        <p:spPr>
          <a:xfrm>
            <a:off x="637540" y="2649580"/>
            <a:ext cx="2654300" cy="520700"/>
          </a:xfrm>
          <a:prstGeom prst="rect">
            <a:avLst/>
          </a:prstGeom>
        </p:spPr>
      </p:pic>
      <p:sp>
        <p:nvSpPr>
          <p:cNvPr id="11" name="Text Box 4">
            <a:extLst>
              <a:ext uri="{FF2B5EF4-FFF2-40B4-BE49-F238E27FC236}">
                <a16:creationId xmlns:a16="http://schemas.microsoft.com/office/drawing/2014/main" id="{CA224892-4475-5E4A-810D-7A38ED629FAA}"/>
              </a:ext>
            </a:extLst>
          </p:cNvPr>
          <p:cNvSpPr txBox="1">
            <a:spLocks noChangeArrowheads="1"/>
          </p:cNvSpPr>
          <p:nvPr/>
        </p:nvSpPr>
        <p:spPr bwMode="auto">
          <a:xfrm>
            <a:off x="476521" y="2140666"/>
            <a:ext cx="359531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Probability density function</a:t>
            </a:r>
          </a:p>
        </p:txBody>
      </p:sp>
      <mc:AlternateContent xmlns:mc="http://schemas.openxmlformats.org/markup-compatibility/2006" xmlns:a14="http://schemas.microsoft.com/office/drawing/2010/main">
        <mc:Choice Requires="a14">
          <p:sp>
            <p:nvSpPr>
              <p:cNvPr id="12" name="Text Box 4">
                <a:extLst>
                  <a:ext uri="{FF2B5EF4-FFF2-40B4-BE49-F238E27FC236}">
                    <a16:creationId xmlns:a16="http://schemas.microsoft.com/office/drawing/2014/main" id="{A92DF00C-4864-4448-A0BB-F9F22FC2EEFF}"/>
                  </a:ext>
                </a:extLst>
              </p:cNvPr>
              <p:cNvSpPr txBox="1">
                <a:spLocks noChangeArrowheads="1"/>
              </p:cNvSpPr>
              <p:nvPr/>
            </p:nvSpPr>
            <p:spPr bwMode="auto">
              <a:xfrm>
                <a:off x="476520" y="3482881"/>
                <a:ext cx="4715681" cy="108767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Parameters</a:t>
                </a:r>
              </a:p>
              <a:p>
                <a:pPr eaLnBrk="1" hangingPunct="1">
                  <a:lnSpc>
                    <a:spcPct val="93000"/>
                  </a:lnSpc>
                  <a:buClr>
                    <a:srgbClr val="000000"/>
                  </a:buClr>
                  <a:buSzPct val="85000"/>
                </a:pPr>
                <a:endParaRPr lang="en-US" altLang="en-US" sz="200" dirty="0">
                  <a:latin typeface="+mn-lt"/>
                </a:endParaRPr>
              </a:p>
              <a:p>
                <a:pPr eaLnBrk="1" hangingPunct="1">
                  <a:lnSpc>
                    <a:spcPct val="93000"/>
                  </a:lnSpc>
                  <a:buClr>
                    <a:srgbClr val="000000"/>
                  </a:buClr>
                  <a:buSzPct val="85000"/>
                </a:pPr>
                <a:r>
                  <a:rPr lang="en-US" altLang="en-US" dirty="0">
                    <a:latin typeface="+mn-lt"/>
                  </a:rPr>
                  <a:t>	</a:t>
                </a:r>
                <a14:m>
                  <m:oMath xmlns:m="http://schemas.openxmlformats.org/officeDocument/2006/math">
                    <m:r>
                      <a:rPr lang="en-US" altLang="en-US" b="0" i="1" smtClean="0">
                        <a:latin typeface="Cambria Math" panose="02040503050406030204" pitchFamily="18" charset="0"/>
                      </a:rPr>
                      <m:t>𝜇</m:t>
                    </m:r>
                  </m:oMath>
                </a14:m>
                <a:r>
                  <a:rPr lang="en-US" altLang="en-US" dirty="0">
                    <a:latin typeface="+mn-lt"/>
                  </a:rPr>
                  <a:t>		mean</a:t>
                </a:r>
              </a:p>
              <a:p>
                <a:pPr eaLnBrk="1" hangingPunct="1">
                  <a:lnSpc>
                    <a:spcPct val="93000"/>
                  </a:lnSpc>
                  <a:buClr>
                    <a:srgbClr val="000000"/>
                  </a:buClr>
                  <a:buSzPct val="85000"/>
                </a:pPr>
                <a:endParaRPr lang="en-US" altLang="en-US" sz="200" dirty="0">
                  <a:latin typeface="+mn-lt"/>
                </a:endParaRPr>
              </a:p>
              <a:p>
                <a:pPr eaLnBrk="1" hangingPunct="1">
                  <a:lnSpc>
                    <a:spcPct val="93000"/>
                  </a:lnSpc>
                  <a:buClr>
                    <a:srgbClr val="000000"/>
                  </a:buClr>
                  <a:buSzPct val="85000"/>
                </a:pPr>
                <a:r>
                  <a:rPr lang="en-US" altLang="en-US" dirty="0">
                    <a:latin typeface="+mn-lt"/>
                  </a:rPr>
                  <a:t>	</a:t>
                </a:r>
                <a14:m>
                  <m:oMath xmlns:m="http://schemas.openxmlformats.org/officeDocument/2006/math">
                    <m:r>
                      <a:rPr lang="en-US" altLang="en-US" b="0" i="1" smtClean="0">
                        <a:latin typeface="Cambria Math" panose="02040503050406030204" pitchFamily="18" charset="0"/>
                      </a:rPr>
                      <m:t>𝜎</m:t>
                    </m:r>
                  </m:oMath>
                </a14:m>
                <a:r>
                  <a:rPr lang="en-US" altLang="en-US" dirty="0">
                    <a:latin typeface="+mn-lt"/>
                  </a:rPr>
                  <a:t>		standard deviation</a:t>
                </a:r>
              </a:p>
            </p:txBody>
          </p:sp>
        </mc:Choice>
        <mc:Fallback xmlns="">
          <p:sp>
            <p:nvSpPr>
              <p:cNvPr id="12" name="Text Box 4">
                <a:extLst>
                  <a:ext uri="{FF2B5EF4-FFF2-40B4-BE49-F238E27FC236}">
                    <a16:creationId xmlns:a16="http://schemas.microsoft.com/office/drawing/2014/main" id="{A92DF00C-4864-4448-A0BB-F9F22FC2EEFF}"/>
                  </a:ext>
                </a:extLst>
              </p:cNvPr>
              <p:cNvSpPr txBox="1">
                <a:spLocks noRot="1" noChangeAspect="1" noMove="1" noResize="1" noEditPoints="1" noAdjustHandles="1" noChangeArrowheads="1" noChangeShapeType="1" noTextEdit="1"/>
              </p:cNvSpPr>
              <p:nvPr/>
            </p:nvSpPr>
            <p:spPr bwMode="auto">
              <a:xfrm>
                <a:off x="476520" y="3482881"/>
                <a:ext cx="4715681" cy="1087670"/>
              </a:xfrm>
              <a:prstGeom prst="rect">
                <a:avLst/>
              </a:prstGeom>
              <a:blipFill>
                <a:blip r:embed="rId7"/>
                <a:stretch>
                  <a:fillRect l="-4032" t="-10345" b="-14943"/>
                </a:stretch>
              </a:blipFill>
              <a:ln w="9525">
                <a:noFill/>
                <a:miter lim="800000"/>
                <a:headEnd/>
                <a:tailEnd/>
              </a:ln>
            </p:spPr>
            <p:txBody>
              <a:bodyPr/>
              <a:lstStyle/>
              <a:p>
                <a:r>
                  <a:rPr lang="en-US">
                    <a:noFill/>
                  </a:rPr>
                  <a:t> </a:t>
                </a:r>
              </a:p>
            </p:txBody>
          </p:sp>
        </mc:Fallback>
      </mc:AlternateContent>
      <p:sp>
        <p:nvSpPr>
          <p:cNvPr id="13" name="Text Box 4">
            <a:extLst>
              <a:ext uri="{FF2B5EF4-FFF2-40B4-BE49-F238E27FC236}">
                <a16:creationId xmlns:a16="http://schemas.microsoft.com/office/drawing/2014/main" id="{3F376F83-FE3B-9F49-9BEE-1F1BEFCBA7A1}"/>
              </a:ext>
            </a:extLst>
          </p:cNvPr>
          <p:cNvSpPr txBox="1">
            <a:spLocks noChangeArrowheads="1"/>
          </p:cNvSpPr>
          <p:nvPr/>
        </p:nvSpPr>
        <p:spPr bwMode="auto">
          <a:xfrm>
            <a:off x="476521" y="4843988"/>
            <a:ext cx="4715680"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Cumulative distribution function</a:t>
            </a:r>
          </a:p>
        </p:txBody>
      </p:sp>
      <p:pic>
        <p:nvPicPr>
          <p:cNvPr id="3" name="Picture 2">
            <a:extLst>
              <a:ext uri="{FF2B5EF4-FFF2-40B4-BE49-F238E27FC236}">
                <a16:creationId xmlns:a16="http://schemas.microsoft.com/office/drawing/2014/main" id="{79338E3B-22EE-4A4C-843D-1598DCCAD852}"/>
              </a:ext>
            </a:extLst>
          </p:cNvPr>
          <p:cNvPicPr>
            <a:picLocks noChangeAspect="1"/>
          </p:cNvPicPr>
          <p:nvPr/>
        </p:nvPicPr>
        <p:blipFill>
          <a:blip r:embed="rId8"/>
          <a:stretch>
            <a:fillRect/>
          </a:stretch>
        </p:blipFill>
        <p:spPr>
          <a:xfrm>
            <a:off x="637540" y="5263094"/>
            <a:ext cx="4802588" cy="560087"/>
          </a:xfrm>
          <a:prstGeom prst="rect">
            <a:avLst/>
          </a:prstGeom>
        </p:spPr>
      </p:pic>
      <p:sp>
        <p:nvSpPr>
          <p:cNvPr id="15" name="Text Box 4">
            <a:extLst>
              <a:ext uri="{FF2B5EF4-FFF2-40B4-BE49-F238E27FC236}">
                <a16:creationId xmlns:a16="http://schemas.microsoft.com/office/drawing/2014/main" id="{3C990052-7B5B-7049-A0B7-4215451AC8E1}"/>
              </a:ext>
            </a:extLst>
          </p:cNvPr>
          <p:cNvSpPr txBox="1">
            <a:spLocks noChangeArrowheads="1"/>
          </p:cNvSpPr>
          <p:nvPr/>
        </p:nvSpPr>
        <p:spPr bwMode="auto">
          <a:xfrm>
            <a:off x="3273627" y="5948390"/>
            <a:ext cx="2587219"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Gaussian error function</a:t>
            </a:r>
            <a:endParaRPr lang="en-US" altLang="en-US" sz="2000" dirty="0">
              <a:solidFill>
                <a:srgbClr val="FF0000"/>
              </a:solidFill>
              <a:latin typeface="Lucida Calligraphy" panose="03010101010101010101" pitchFamily="66" charset="77"/>
            </a:endParaRPr>
          </a:p>
        </p:txBody>
      </p:sp>
      <p:sp>
        <p:nvSpPr>
          <p:cNvPr id="16" name="Rounded Rectangle 15">
            <a:extLst>
              <a:ext uri="{FF2B5EF4-FFF2-40B4-BE49-F238E27FC236}">
                <a16:creationId xmlns:a16="http://schemas.microsoft.com/office/drawing/2014/main" id="{EB345D5A-18C4-0D46-AE85-8B193E34E1B3}"/>
              </a:ext>
            </a:extLst>
          </p:cNvPr>
          <p:cNvSpPr/>
          <p:nvPr/>
        </p:nvSpPr>
        <p:spPr>
          <a:xfrm>
            <a:off x="4030077" y="5406914"/>
            <a:ext cx="343140"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7F61B1AA-4EE2-A64B-A93E-E1DB2D8EA06F}"/>
              </a:ext>
            </a:extLst>
          </p:cNvPr>
          <p:cNvCxnSpPr>
            <a:stCxn id="16" idx="2"/>
          </p:cNvCxnSpPr>
          <p:nvPr/>
        </p:nvCxnSpPr>
        <p:spPr>
          <a:xfrm>
            <a:off x="4201647" y="5666876"/>
            <a:ext cx="0" cy="3348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12E525D-F182-8641-89EA-87B9B03A02B3}"/>
              </a:ext>
            </a:extLst>
          </p:cNvPr>
          <p:cNvSpPr/>
          <p:nvPr/>
        </p:nvSpPr>
        <p:spPr>
          <a:xfrm>
            <a:off x="524227" y="6219859"/>
            <a:ext cx="5440128"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en.wikipedia.org</a:t>
            </a:r>
            <a:r>
              <a:rPr lang="en-US" sz="2000" dirty="0">
                <a:solidFill>
                  <a:srgbClr val="008BFF"/>
                </a:solidFill>
              </a:rPr>
              <a:t>/wiki/</a:t>
            </a:r>
            <a:r>
              <a:rPr lang="en-US" sz="2000" dirty="0" err="1">
                <a:solidFill>
                  <a:srgbClr val="008BFF"/>
                </a:solidFill>
              </a:rPr>
              <a:t>Normal_distribution</a:t>
            </a:r>
            <a:endParaRPr lang="en-US" sz="2000" dirty="0">
              <a:solidFill>
                <a:srgbClr val="008BFF"/>
              </a:solidFill>
            </a:endParaRPr>
          </a:p>
        </p:txBody>
      </p:sp>
    </p:spTree>
    <p:extLst>
      <p:ext uri="{BB962C8B-B14F-4D97-AF65-F5344CB8AC3E}">
        <p14:creationId xmlns:p14="http://schemas.microsoft.com/office/powerpoint/2010/main" val="3339183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err="1"/>
              <a:t>Breit</a:t>
            </a:r>
            <a:r>
              <a:rPr lang="en-US" altLang="en-US" sz="3200" b="1" dirty="0"/>
              <a:t>-Wigner Distribution</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19</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7" name="Text Box 4">
            <a:extLst>
              <a:ext uri="{FF2B5EF4-FFF2-40B4-BE49-F238E27FC236}">
                <a16:creationId xmlns:a16="http://schemas.microsoft.com/office/drawing/2014/main" id="{B9A11B69-325B-5C47-AA78-EAB79FC5D8C1}"/>
              </a:ext>
            </a:extLst>
          </p:cNvPr>
          <p:cNvSpPr txBox="1">
            <a:spLocks noChangeArrowheads="1"/>
          </p:cNvSpPr>
          <p:nvPr/>
        </p:nvSpPr>
        <p:spPr bwMode="auto">
          <a:xfrm>
            <a:off x="477845" y="738942"/>
            <a:ext cx="5027115"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Also known as </a:t>
            </a:r>
            <a:r>
              <a:rPr lang="en-US" altLang="en-US" b="1" dirty="0">
                <a:latin typeface="+mn-lt"/>
              </a:rPr>
              <a:t>Cauchy</a:t>
            </a:r>
            <a:r>
              <a:rPr lang="en-US" altLang="en-US" dirty="0">
                <a:latin typeface="+mn-lt"/>
              </a:rPr>
              <a:t> distribution</a:t>
            </a:r>
          </a:p>
        </p:txBody>
      </p:sp>
      <p:sp>
        <p:nvSpPr>
          <p:cNvPr id="2" name="Rectangle 1">
            <a:extLst>
              <a:ext uri="{FF2B5EF4-FFF2-40B4-BE49-F238E27FC236}">
                <a16:creationId xmlns:a16="http://schemas.microsoft.com/office/drawing/2014/main" id="{3FDA5974-B36D-2549-AEB6-B6F62B487837}"/>
              </a:ext>
            </a:extLst>
          </p:cNvPr>
          <p:cNvSpPr/>
          <p:nvPr/>
        </p:nvSpPr>
        <p:spPr>
          <a:xfrm>
            <a:off x="538464" y="6216524"/>
            <a:ext cx="7245862"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en.wikipedia.org</a:t>
            </a:r>
            <a:r>
              <a:rPr lang="en-US" sz="2000" dirty="0">
                <a:solidFill>
                  <a:srgbClr val="008BFF"/>
                </a:solidFill>
              </a:rPr>
              <a:t>/wiki/</a:t>
            </a:r>
            <a:r>
              <a:rPr lang="en-US" sz="2000" dirty="0" err="1">
                <a:solidFill>
                  <a:srgbClr val="008BFF"/>
                </a:solidFill>
              </a:rPr>
              <a:t>Relativistic_Breit-Wigner_distribution</a:t>
            </a:r>
            <a:endParaRPr lang="en-US" sz="2000" dirty="0">
              <a:solidFill>
                <a:srgbClr val="008BFF"/>
              </a:solidFill>
            </a:endParaRPr>
          </a:p>
        </p:txBody>
      </p:sp>
      <p:pic>
        <p:nvPicPr>
          <p:cNvPr id="4098" name="Picture 2">
            <a:extLst>
              <a:ext uri="{FF2B5EF4-FFF2-40B4-BE49-F238E27FC236}">
                <a16:creationId xmlns:a16="http://schemas.microsoft.com/office/drawing/2014/main" id="{2DA125CD-2190-B941-8EFA-0FCDCB12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761" y="998420"/>
            <a:ext cx="2987538" cy="23900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4">
            <a:extLst>
              <a:ext uri="{FF2B5EF4-FFF2-40B4-BE49-F238E27FC236}">
                <a16:creationId xmlns:a16="http://schemas.microsoft.com/office/drawing/2014/main" id="{8099E977-B06A-0F4C-B9FD-A2171E199B62}"/>
              </a:ext>
            </a:extLst>
          </p:cNvPr>
          <p:cNvSpPr txBox="1">
            <a:spLocks noChangeArrowheads="1"/>
          </p:cNvSpPr>
          <p:nvPr/>
        </p:nvSpPr>
        <p:spPr bwMode="auto">
          <a:xfrm>
            <a:off x="6922656" y="849396"/>
            <a:ext cx="1723341" cy="28623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sz="2000" b="1" dirty="0">
                <a:latin typeface="+mn-lt"/>
              </a:rPr>
              <a:t>Cauchy PDF</a:t>
            </a:r>
          </a:p>
        </p:txBody>
      </p:sp>
      <p:sp>
        <p:nvSpPr>
          <p:cNvPr id="11" name="Text Box 4">
            <a:extLst>
              <a:ext uri="{FF2B5EF4-FFF2-40B4-BE49-F238E27FC236}">
                <a16:creationId xmlns:a16="http://schemas.microsoft.com/office/drawing/2014/main" id="{0D74C3D1-BC90-3B42-8B7C-B41F58F52DCE}"/>
              </a:ext>
            </a:extLst>
          </p:cNvPr>
          <p:cNvSpPr txBox="1">
            <a:spLocks noChangeArrowheads="1"/>
          </p:cNvSpPr>
          <p:nvPr/>
        </p:nvSpPr>
        <p:spPr bwMode="auto">
          <a:xfrm>
            <a:off x="476521" y="1266027"/>
            <a:ext cx="3595314"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Probability density function</a:t>
            </a:r>
          </a:p>
        </p:txBody>
      </p:sp>
      <mc:AlternateContent xmlns:mc="http://schemas.openxmlformats.org/markup-compatibility/2006" xmlns:a14="http://schemas.microsoft.com/office/drawing/2010/main">
        <mc:Choice Requires="a14">
          <p:sp>
            <p:nvSpPr>
              <p:cNvPr id="12" name="Text Box 4">
                <a:extLst>
                  <a:ext uri="{FF2B5EF4-FFF2-40B4-BE49-F238E27FC236}">
                    <a16:creationId xmlns:a16="http://schemas.microsoft.com/office/drawing/2014/main" id="{671108BC-7EBF-B140-9124-A4C86392B175}"/>
                  </a:ext>
                </a:extLst>
              </p:cNvPr>
              <p:cNvSpPr txBox="1">
                <a:spLocks noChangeArrowheads="1"/>
              </p:cNvSpPr>
              <p:nvPr/>
            </p:nvSpPr>
            <p:spPr bwMode="auto">
              <a:xfrm>
                <a:off x="476520" y="3888398"/>
                <a:ext cx="8667480" cy="108767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Parameters</a:t>
                </a:r>
              </a:p>
              <a:p>
                <a:pPr eaLnBrk="1" hangingPunct="1">
                  <a:lnSpc>
                    <a:spcPct val="93000"/>
                  </a:lnSpc>
                  <a:buClr>
                    <a:srgbClr val="000000"/>
                  </a:buClr>
                  <a:buSzPct val="85000"/>
                </a:pPr>
                <a:endParaRPr lang="en-US" altLang="en-US" sz="200" dirty="0">
                  <a:latin typeface="+mn-lt"/>
                </a:endParaRPr>
              </a:p>
              <a:p>
                <a:pPr eaLnBrk="1" hangingPunct="1">
                  <a:lnSpc>
                    <a:spcPct val="93000"/>
                  </a:lnSpc>
                  <a:buClr>
                    <a:srgbClr val="000000"/>
                  </a:buClr>
                  <a:buSzPct val="85000"/>
                </a:pPr>
                <a:r>
                  <a:rPr lang="en-US" altLang="en-US" dirty="0">
                    <a:latin typeface="+mn-lt"/>
                  </a:rPr>
                  <a:t>	M	  mass of resonance	       	    (in our case, </a:t>
                </a:r>
                <a:r>
                  <a:rPr lang="en-US" altLang="en-US" dirty="0" err="1">
                    <a:latin typeface="+mn-lt"/>
                  </a:rPr>
                  <a:t>m</a:t>
                </a:r>
                <a:r>
                  <a:rPr lang="en-US" altLang="en-US" baseline="-25000" dirty="0" err="1">
                    <a:latin typeface="+mn-lt"/>
                  </a:rPr>
                  <a:t>Z</a:t>
                </a:r>
                <a:r>
                  <a:rPr lang="en-US" altLang="en-US" dirty="0">
                    <a:latin typeface="+mn-lt"/>
                  </a:rPr>
                  <a:t> = 91.2 GeV) </a:t>
                </a:r>
              </a:p>
              <a:p>
                <a:pPr eaLnBrk="1" hangingPunct="1">
                  <a:lnSpc>
                    <a:spcPct val="93000"/>
                  </a:lnSpc>
                  <a:buClr>
                    <a:srgbClr val="000000"/>
                  </a:buClr>
                  <a:buSzPct val="85000"/>
                </a:pPr>
                <a:endParaRPr lang="en-US" altLang="en-US" sz="200" dirty="0">
                  <a:latin typeface="+mn-lt"/>
                </a:endParaRPr>
              </a:p>
              <a:p>
                <a:pPr eaLnBrk="1" hangingPunct="1">
                  <a:lnSpc>
                    <a:spcPct val="93000"/>
                  </a:lnSpc>
                  <a:buClr>
                    <a:srgbClr val="000000"/>
                  </a:buClr>
                  <a:buSzPct val="85000"/>
                </a:pPr>
                <a:r>
                  <a:rPr lang="en-US" altLang="en-US" dirty="0">
                    <a:latin typeface="+mn-lt"/>
                  </a:rPr>
                  <a:t>	</a:t>
                </a:r>
                <a14:m>
                  <m:oMath xmlns:m="http://schemas.openxmlformats.org/officeDocument/2006/math">
                    <m:r>
                      <m:rPr>
                        <m:sty m:val="p"/>
                      </m:rPr>
                      <a:rPr lang="en-US" altLang="en-US" b="0" i="0" smtClean="0">
                        <a:latin typeface="Cambria Math" panose="02040503050406030204" pitchFamily="18" charset="0"/>
                      </a:rPr>
                      <m:t>Γ</m:t>
                    </m:r>
                  </m:oMath>
                </a14:m>
                <a:r>
                  <a:rPr lang="en-US" altLang="en-US" dirty="0">
                    <a:latin typeface="+mn-lt"/>
                  </a:rPr>
                  <a:t>	  decay width of resonance    (in our case, </a:t>
                </a:r>
                <a14:m>
                  <m:oMath xmlns:m="http://schemas.openxmlformats.org/officeDocument/2006/math">
                    <m:r>
                      <m:rPr>
                        <m:sty m:val="p"/>
                      </m:rPr>
                      <a:rPr lang="en-US" altLang="en-US" b="0" i="0" smtClean="0">
                        <a:latin typeface="Cambria Math" panose="02040503050406030204" pitchFamily="18" charset="0"/>
                      </a:rPr>
                      <m:t>Γ</m:t>
                    </m:r>
                  </m:oMath>
                </a14:m>
                <a:r>
                  <a:rPr lang="en-US" altLang="en-US" baseline="-25000" dirty="0">
                    <a:latin typeface="+mn-lt"/>
                  </a:rPr>
                  <a:t>Z</a:t>
                </a:r>
                <a:r>
                  <a:rPr lang="en-US" altLang="en-US" dirty="0">
                    <a:latin typeface="+mn-lt"/>
                  </a:rPr>
                  <a:t> = 2.5 GeV)</a:t>
                </a:r>
              </a:p>
            </p:txBody>
          </p:sp>
        </mc:Choice>
        <mc:Fallback xmlns="">
          <p:sp>
            <p:nvSpPr>
              <p:cNvPr id="12" name="Text Box 4">
                <a:extLst>
                  <a:ext uri="{FF2B5EF4-FFF2-40B4-BE49-F238E27FC236}">
                    <a16:creationId xmlns:a16="http://schemas.microsoft.com/office/drawing/2014/main" id="{671108BC-7EBF-B140-9124-A4C86392B175}"/>
                  </a:ext>
                </a:extLst>
              </p:cNvPr>
              <p:cNvSpPr txBox="1">
                <a:spLocks noRot="1" noChangeAspect="1" noMove="1" noResize="1" noEditPoints="1" noAdjustHandles="1" noChangeArrowheads="1" noChangeShapeType="1" noTextEdit="1"/>
              </p:cNvSpPr>
              <p:nvPr/>
            </p:nvSpPr>
            <p:spPr bwMode="auto">
              <a:xfrm>
                <a:off x="476520" y="3888398"/>
                <a:ext cx="8667480" cy="1087670"/>
              </a:xfrm>
              <a:prstGeom prst="rect">
                <a:avLst/>
              </a:prstGeom>
              <a:blipFill>
                <a:blip r:embed="rId5"/>
                <a:stretch>
                  <a:fillRect l="-2196" t="-10345" b="-1609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Box 4">
                <a:extLst>
                  <a:ext uri="{FF2B5EF4-FFF2-40B4-BE49-F238E27FC236}">
                    <a16:creationId xmlns:a16="http://schemas.microsoft.com/office/drawing/2014/main" id="{96BAAFAA-4CA4-E84A-86BD-F3738E493D1A}"/>
                  </a:ext>
                </a:extLst>
              </p:cNvPr>
              <p:cNvSpPr txBox="1">
                <a:spLocks noChangeArrowheads="1"/>
              </p:cNvSpPr>
              <p:nvPr/>
            </p:nvSpPr>
            <p:spPr bwMode="auto">
              <a:xfrm>
                <a:off x="346075" y="5482226"/>
                <a:ext cx="8509780" cy="68698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N.B.: </a:t>
                </a:r>
                <a:r>
                  <a:rPr lang="en-US" altLang="en-US" dirty="0">
                    <a:latin typeface="+mn-lt"/>
                  </a:rPr>
                  <a:t>The decay width of the resonance is related to the lifetime </a:t>
                </a:r>
                <a14:m>
                  <m:oMath xmlns:m="http://schemas.openxmlformats.org/officeDocument/2006/math">
                    <m:r>
                      <a:rPr lang="en-US" altLang="en-US" b="0" i="1" smtClean="0">
                        <a:latin typeface="Cambria Math" panose="02040503050406030204" pitchFamily="18" charset="0"/>
                      </a:rPr>
                      <m:t>𝜏</m:t>
                    </m:r>
                  </m:oMath>
                </a14:m>
                <a:r>
                  <a:rPr lang="en-US" altLang="en-US" dirty="0">
                    <a:latin typeface="+mn-lt"/>
                  </a:rPr>
                  <a:t> of the resonance by the uncertainty principle, </a:t>
                </a:r>
                <a14:m>
                  <m:oMath xmlns:m="http://schemas.openxmlformats.org/officeDocument/2006/math">
                    <m:r>
                      <m:rPr>
                        <m:sty m:val="p"/>
                      </m:rPr>
                      <a:rPr lang="en-US" altLang="en-US" b="0" i="0" smtClean="0">
                        <a:latin typeface="Cambria Math" panose="02040503050406030204" pitchFamily="18" charset="0"/>
                      </a:rPr>
                      <m:t>Γ</m:t>
                    </m:r>
                    <m:r>
                      <a:rPr lang="en-US" altLang="en-US" b="0" i="1" smtClean="0">
                        <a:latin typeface="Cambria Math" panose="02040503050406030204" pitchFamily="18" charset="0"/>
                      </a:rPr>
                      <m:t>⋅</m:t>
                    </m:r>
                    <m:r>
                      <a:rPr lang="en-US" altLang="en-US" b="0" i="1" smtClean="0">
                        <a:latin typeface="Cambria Math" panose="02040503050406030204" pitchFamily="18" charset="0"/>
                      </a:rPr>
                      <m:t>𝜏</m:t>
                    </m:r>
                  </m:oMath>
                </a14:m>
                <a:r>
                  <a:rPr lang="en-US" altLang="en-US" dirty="0">
                    <a:latin typeface="+mn-lt"/>
                  </a:rPr>
                  <a:t> = </a:t>
                </a:r>
                <a14:m>
                  <m:oMath xmlns:m="http://schemas.openxmlformats.org/officeDocument/2006/math">
                    <m:r>
                      <a:rPr lang="en-US" altLang="en-US" b="0" i="1" smtClean="0">
                        <a:latin typeface="Cambria Math" panose="02040503050406030204" pitchFamily="18" charset="0"/>
                      </a:rPr>
                      <m:t>ℏ</m:t>
                    </m:r>
                  </m:oMath>
                </a14:m>
                <a:endParaRPr lang="en-US" altLang="en-US" dirty="0">
                  <a:latin typeface="+mn-lt"/>
                </a:endParaRPr>
              </a:p>
            </p:txBody>
          </p:sp>
        </mc:Choice>
        <mc:Fallback xmlns="">
          <p:sp>
            <p:nvSpPr>
              <p:cNvPr id="13" name="Text Box 4">
                <a:extLst>
                  <a:ext uri="{FF2B5EF4-FFF2-40B4-BE49-F238E27FC236}">
                    <a16:creationId xmlns:a16="http://schemas.microsoft.com/office/drawing/2014/main" id="{96BAAFAA-4CA4-E84A-86BD-F3738E493D1A}"/>
                  </a:ext>
                </a:extLst>
              </p:cNvPr>
              <p:cNvSpPr txBox="1">
                <a:spLocks noRot="1" noChangeAspect="1" noMove="1" noResize="1" noEditPoints="1" noAdjustHandles="1" noChangeArrowheads="1" noChangeShapeType="1" noTextEdit="1"/>
              </p:cNvSpPr>
              <p:nvPr/>
            </p:nvSpPr>
            <p:spPr bwMode="auto">
              <a:xfrm>
                <a:off x="346075" y="5482226"/>
                <a:ext cx="8509780" cy="686983"/>
              </a:xfrm>
              <a:prstGeom prst="rect">
                <a:avLst/>
              </a:prstGeom>
              <a:blipFill>
                <a:blip r:embed="rId6"/>
                <a:stretch>
                  <a:fillRect l="-2086" t="-16667" r="-1937" b="-24074"/>
                </a:stretch>
              </a:blipFill>
              <a:ln w="9525">
                <a:noFill/>
                <a:miter lim="800000"/>
                <a:headEnd/>
                <a:tailEnd/>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26279025-B4FB-AB4D-83A7-900AF3072A99}"/>
              </a:ext>
            </a:extLst>
          </p:cNvPr>
          <p:cNvPicPr>
            <a:picLocks noChangeAspect="1"/>
          </p:cNvPicPr>
          <p:nvPr/>
        </p:nvPicPr>
        <p:blipFill>
          <a:blip r:embed="rId7"/>
          <a:stretch>
            <a:fillRect/>
          </a:stretch>
        </p:blipFill>
        <p:spPr>
          <a:xfrm>
            <a:off x="769529" y="1954394"/>
            <a:ext cx="3391866" cy="561108"/>
          </a:xfrm>
          <a:prstGeom prst="rect">
            <a:avLst/>
          </a:prstGeom>
        </p:spPr>
      </p:pic>
      <p:sp>
        <p:nvSpPr>
          <p:cNvPr id="16" name="Rounded Rectangle 15">
            <a:extLst>
              <a:ext uri="{FF2B5EF4-FFF2-40B4-BE49-F238E27FC236}">
                <a16:creationId xmlns:a16="http://schemas.microsoft.com/office/drawing/2014/main" id="{530340D8-8AED-A94F-AB0C-FB3855B7666C}"/>
              </a:ext>
            </a:extLst>
          </p:cNvPr>
          <p:cNvSpPr/>
          <p:nvPr/>
        </p:nvSpPr>
        <p:spPr>
          <a:xfrm>
            <a:off x="2989572" y="1916464"/>
            <a:ext cx="286365"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Box 4">
            <a:extLst>
              <a:ext uri="{FF2B5EF4-FFF2-40B4-BE49-F238E27FC236}">
                <a16:creationId xmlns:a16="http://schemas.microsoft.com/office/drawing/2014/main" id="{F0DF4D14-93F4-0646-91D8-56A52F41F94B}"/>
              </a:ext>
            </a:extLst>
          </p:cNvPr>
          <p:cNvSpPr txBox="1">
            <a:spLocks noChangeArrowheads="1"/>
          </p:cNvSpPr>
          <p:nvPr/>
        </p:nvSpPr>
        <p:spPr bwMode="auto">
          <a:xfrm>
            <a:off x="2917741" y="1658349"/>
            <a:ext cx="2587219"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Normalization constant</a:t>
            </a:r>
            <a:endParaRPr lang="en-US" altLang="en-US" sz="2000" dirty="0">
              <a:solidFill>
                <a:srgbClr val="FF0000"/>
              </a:solidFill>
              <a:latin typeface="Lucida Calligraphy" panose="03010101010101010101" pitchFamily="66" charset="77"/>
            </a:endParaRPr>
          </a:p>
        </p:txBody>
      </p:sp>
      <p:sp>
        <p:nvSpPr>
          <p:cNvPr id="19" name="Text Box 4">
            <a:extLst>
              <a:ext uri="{FF2B5EF4-FFF2-40B4-BE49-F238E27FC236}">
                <a16:creationId xmlns:a16="http://schemas.microsoft.com/office/drawing/2014/main" id="{1A8A07D6-27CB-3C4D-8702-D2404CD261F8}"/>
              </a:ext>
            </a:extLst>
          </p:cNvPr>
          <p:cNvSpPr txBox="1">
            <a:spLocks noChangeArrowheads="1"/>
          </p:cNvSpPr>
          <p:nvPr/>
        </p:nvSpPr>
        <p:spPr bwMode="auto">
          <a:xfrm>
            <a:off x="346075" y="2684117"/>
            <a:ext cx="7775609" cy="105907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E is the center-of-mass energy of the particle </a:t>
            </a:r>
          </a:p>
          <a:p>
            <a:pPr eaLnBrk="1" hangingPunct="1">
              <a:lnSpc>
                <a:spcPct val="93000"/>
              </a:lnSpc>
              <a:buClr>
                <a:srgbClr val="000000"/>
              </a:buClr>
              <a:buSzPct val="85000"/>
            </a:pPr>
            <a:r>
              <a:rPr lang="en-US" altLang="en-US" dirty="0">
                <a:latin typeface="+mn-lt"/>
              </a:rPr>
              <a:t>interaction that produces the resonance</a:t>
            </a:r>
          </a:p>
          <a:p>
            <a:pPr eaLnBrk="1" hangingPunct="1">
              <a:lnSpc>
                <a:spcPct val="93000"/>
              </a:lnSpc>
              <a:buClr>
                <a:srgbClr val="000000"/>
              </a:buClr>
              <a:buSzPct val="85000"/>
            </a:pPr>
            <a:endParaRPr lang="en-US" altLang="en-US" sz="200" dirty="0">
              <a:latin typeface="+mn-lt"/>
            </a:endParaRPr>
          </a:p>
          <a:p>
            <a:pPr eaLnBrk="1" hangingPunct="1">
              <a:lnSpc>
                <a:spcPct val="93000"/>
              </a:lnSpc>
              <a:buClr>
                <a:srgbClr val="000000"/>
              </a:buClr>
              <a:buSzPct val="85000"/>
            </a:pPr>
            <a:r>
              <a:rPr lang="en-US" altLang="en-US" dirty="0">
                <a:latin typeface="+mn-lt"/>
              </a:rPr>
              <a:t>(in our case, E is the mass of the dimuon system)</a:t>
            </a:r>
          </a:p>
        </p:txBody>
      </p:sp>
      <p:sp>
        <p:nvSpPr>
          <p:cNvPr id="3" name="Rectangle 2">
            <a:extLst>
              <a:ext uri="{FF2B5EF4-FFF2-40B4-BE49-F238E27FC236}">
                <a16:creationId xmlns:a16="http://schemas.microsoft.com/office/drawing/2014/main" id="{0DDC67F1-39DF-ED44-952A-FDACE810EACB}"/>
              </a:ext>
            </a:extLst>
          </p:cNvPr>
          <p:cNvSpPr/>
          <p:nvPr/>
        </p:nvSpPr>
        <p:spPr>
          <a:xfrm>
            <a:off x="538464" y="4975864"/>
            <a:ext cx="6667167" cy="400110"/>
          </a:xfrm>
          <a:prstGeom prst="rect">
            <a:avLst/>
          </a:prstGeom>
        </p:spPr>
        <p:txBody>
          <a:bodyPr wrap="square">
            <a:spAutoFit/>
          </a:bodyPr>
          <a:lstStyle/>
          <a:p>
            <a:r>
              <a:rPr lang="en-US" sz="2000" dirty="0">
                <a:solidFill>
                  <a:srgbClr val="008BFF"/>
                </a:solidFill>
              </a:rPr>
              <a:t>http://</a:t>
            </a:r>
            <a:r>
              <a:rPr lang="en-US" sz="2000" dirty="0" err="1">
                <a:solidFill>
                  <a:srgbClr val="008BFF"/>
                </a:solidFill>
              </a:rPr>
              <a:t>pdg.lbl.gov</a:t>
            </a:r>
            <a:r>
              <a:rPr lang="en-US" sz="2000" dirty="0">
                <a:solidFill>
                  <a:srgbClr val="008BFF"/>
                </a:solidFill>
              </a:rPr>
              <a:t>/2018/listings/rpp2018-list-z-boson.pdf</a:t>
            </a:r>
          </a:p>
        </p:txBody>
      </p:sp>
    </p:spTree>
    <p:extLst>
      <p:ext uri="{BB962C8B-B14F-4D97-AF65-F5344CB8AC3E}">
        <p14:creationId xmlns:p14="http://schemas.microsoft.com/office/powerpoint/2010/main" val="289245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A840008-3EBE-B74B-8A6C-A649DD04C217}"/>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Outline</a:t>
            </a:r>
            <a:endParaRPr lang="en-GB" altLang="en-US" sz="3200" b="1" dirty="0"/>
          </a:p>
        </p:txBody>
      </p:sp>
      <p:sp>
        <p:nvSpPr>
          <p:cNvPr id="5" name="Text Box 4">
            <a:extLst>
              <a:ext uri="{FF2B5EF4-FFF2-40B4-BE49-F238E27FC236}">
                <a16:creationId xmlns:a16="http://schemas.microsoft.com/office/drawing/2014/main" id="{4CA31C85-3948-5646-AC08-674F25F7BFFD}"/>
              </a:ext>
            </a:extLst>
          </p:cNvPr>
          <p:cNvSpPr txBox="1">
            <a:spLocks noChangeArrowheads="1"/>
          </p:cNvSpPr>
          <p:nvPr/>
        </p:nvSpPr>
        <p:spPr bwMode="auto">
          <a:xfrm>
            <a:off x="477845" y="826403"/>
            <a:ext cx="8442325" cy="543854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Introduction to Maximum Likelihood (ML) method</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r>
              <a:rPr lang="en-US" altLang="en-US" dirty="0">
                <a:latin typeface="+mn-lt"/>
              </a:rPr>
              <a:t>Comparison with Method of Least Squares / Linear Regression</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45000"/>
            </a:pPr>
            <a:r>
              <a:rPr lang="en-US" altLang="en-US" dirty="0">
                <a:latin typeface="+mn-lt"/>
              </a:rPr>
              <a:t>Pros &amp; Cons of ML method</a:t>
            </a:r>
          </a:p>
          <a:p>
            <a:pPr eaLnBrk="1" hangingPunct="1">
              <a:lnSpc>
                <a:spcPct val="93000"/>
              </a:lnSpc>
              <a:buClr>
                <a:srgbClr val="000000"/>
              </a:buClr>
              <a:buSzPct val="45000"/>
            </a:pPr>
            <a:endParaRPr lang="en-US" altLang="en-US" dirty="0">
              <a:latin typeface="+mn-lt"/>
            </a:endParaRPr>
          </a:p>
          <a:p>
            <a:pPr eaLnBrk="1" hangingPunct="1">
              <a:lnSpc>
                <a:spcPct val="93000"/>
              </a:lnSpc>
              <a:buClr>
                <a:srgbClr val="000000"/>
              </a:buClr>
              <a:buSzPct val="85000"/>
            </a:pPr>
            <a:r>
              <a:rPr lang="en-US" altLang="en-US" dirty="0">
                <a:latin typeface="+mn-lt"/>
              </a:rPr>
              <a:t>Application of ML method to fits of binned distributions</a:t>
            </a:r>
          </a:p>
          <a:p>
            <a:pPr eaLnBrk="1" hangingPunct="1">
              <a:lnSpc>
                <a:spcPct val="93000"/>
              </a:lnSpc>
              <a:buClr>
                <a:srgbClr val="000000"/>
              </a:buClr>
              <a:buSzPct val="8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Poisson distribution</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Important probability distribution functions (PDFs)</a:t>
            </a:r>
          </a:p>
          <a:p>
            <a:pPr eaLnBrk="1" hangingPunct="1">
              <a:lnSpc>
                <a:spcPct val="93000"/>
              </a:lnSpc>
              <a:buClr>
                <a:srgbClr val="000000"/>
              </a:buClr>
              <a:buSzPct val="8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Gaussian distribution</a:t>
            </a:r>
          </a:p>
          <a:p>
            <a:pPr eaLnBrk="1" hangingPunct="1">
              <a:lnSpc>
                <a:spcPct val="93000"/>
              </a:lnSpc>
              <a:buClr>
                <a:srgbClr val="000000"/>
              </a:buClr>
              <a:buSzPct val="8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err="1">
                <a:latin typeface="+mn-lt"/>
              </a:rPr>
              <a:t>Breit</a:t>
            </a:r>
            <a:r>
              <a:rPr lang="en-US" altLang="en-US" dirty="0">
                <a:latin typeface="+mn-lt"/>
              </a:rPr>
              <a:t>-Wigner distribution</a:t>
            </a:r>
          </a:p>
          <a:p>
            <a:pPr marL="342900" indent="-342900" eaLnBrk="1" hangingPunct="1">
              <a:lnSpc>
                <a:spcPct val="93000"/>
              </a:lnSpc>
              <a:buClr>
                <a:srgbClr val="000000"/>
              </a:buClr>
              <a:buSzPct val="85000"/>
              <a:buFont typeface="Arial" panose="020B0604020202020204" pitchFamily="34" charset="0"/>
              <a:buChar char="•"/>
            </a:pPr>
            <a:endParaRPr lang="en-US" altLang="en-US" dirty="0">
              <a:latin typeface="+mn-lt"/>
            </a:endParaRPr>
          </a:p>
          <a:p>
            <a:pPr eaLnBrk="1" hangingPunct="1">
              <a:lnSpc>
                <a:spcPct val="93000"/>
              </a:lnSpc>
              <a:buClr>
                <a:srgbClr val="000000"/>
              </a:buClr>
              <a:buSzPct val="85000"/>
            </a:pPr>
            <a:r>
              <a:rPr lang="en-US" altLang="en-US" dirty="0">
                <a:latin typeface="+mn-lt"/>
              </a:rPr>
              <a:t>Convolution of PDFs</a:t>
            </a: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Fourier transform</a:t>
            </a:r>
          </a:p>
        </p:txBody>
      </p:sp>
      <p:sp>
        <p:nvSpPr>
          <p:cNvPr id="6" name="Rectangle 16">
            <a:extLst>
              <a:ext uri="{FF2B5EF4-FFF2-40B4-BE49-F238E27FC236}">
                <a16:creationId xmlns:a16="http://schemas.microsoft.com/office/drawing/2014/main" id="{A9D03AE0-3289-ED4F-ACF0-57F1B6C25002}"/>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a:t>
            </a:fld>
            <a:endParaRPr lang="en-US" altLang="en-US" sz="1200" dirty="0">
              <a:solidFill>
                <a:srgbClr val="595959"/>
              </a:solidFill>
              <a:cs typeface="Arial" panose="020B0604020202020204" pitchFamily="34" charset="0"/>
            </a:endParaRPr>
          </a:p>
        </p:txBody>
      </p:sp>
      <p:pic>
        <p:nvPicPr>
          <p:cNvPr id="7" name="Picture 6">
            <a:extLst>
              <a:ext uri="{FF2B5EF4-FFF2-40B4-BE49-F238E27FC236}">
                <a16:creationId xmlns:a16="http://schemas.microsoft.com/office/drawing/2014/main" id="{9F5310C1-3AA9-074C-8EE3-3003096CFBFD}"/>
              </a:ext>
            </a:extLst>
          </p:cNvPr>
          <p:cNvPicPr>
            <a:picLocks noChangeAspect="1"/>
          </p:cNvPicPr>
          <p:nvPr/>
        </p:nvPicPr>
        <p:blipFill>
          <a:blip r:embed="rId2"/>
          <a:stretch>
            <a:fillRect/>
          </a:stretch>
        </p:blipFill>
        <p:spPr>
          <a:xfrm>
            <a:off x="-145348" y="6340839"/>
            <a:ext cx="621869" cy="621869"/>
          </a:xfrm>
          <a:prstGeom prst="rect">
            <a:avLst/>
          </a:prstGeom>
        </p:spPr>
      </p:pic>
    </p:spTree>
    <p:extLst>
      <p:ext uri="{BB962C8B-B14F-4D97-AF65-F5344CB8AC3E}">
        <p14:creationId xmlns:p14="http://schemas.microsoft.com/office/powerpoint/2010/main" val="1379699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Convolution of Distributions</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20</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8" name="Text Box 4">
                <a:extLst>
                  <a:ext uri="{FF2B5EF4-FFF2-40B4-BE49-F238E27FC236}">
                    <a16:creationId xmlns:a16="http://schemas.microsoft.com/office/drawing/2014/main" id="{F1063BC3-32C5-DF42-B1E9-D486897C567C}"/>
                  </a:ext>
                </a:extLst>
              </p:cNvPr>
              <p:cNvSpPr txBox="1">
                <a:spLocks noChangeArrowheads="1"/>
              </p:cNvSpPr>
              <p:nvPr/>
            </p:nvSpPr>
            <p:spPr bwMode="auto">
              <a:xfrm>
                <a:off x="477845" y="730991"/>
                <a:ext cx="8442325" cy="360662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decay width </a:t>
                </a:r>
                <a14:m>
                  <m:oMath xmlns:m="http://schemas.openxmlformats.org/officeDocument/2006/math">
                    <m:r>
                      <m:rPr>
                        <m:sty m:val="p"/>
                      </m:rPr>
                      <a:rPr lang="en-US" altLang="en-US" b="0" i="0" smtClean="0">
                        <a:latin typeface="Cambria Math" panose="02040503050406030204" pitchFamily="18" charset="0"/>
                      </a:rPr>
                      <m:t>Γ</m:t>
                    </m:r>
                  </m:oMath>
                </a14:m>
                <a:r>
                  <a:rPr lang="en-US" altLang="en-US" dirty="0">
                    <a:latin typeface="+mn-lt"/>
                  </a:rPr>
                  <a:t> of the Z boson is of similar size than the experimental resolution on the dimuon mass. The latter is modeled using a Gaussian with mean </a:t>
                </a:r>
                <a14:m>
                  <m:oMath xmlns:m="http://schemas.openxmlformats.org/officeDocument/2006/math">
                    <m:r>
                      <a:rPr lang="en-US" altLang="en-US" b="0" i="1" smtClean="0">
                        <a:latin typeface="Cambria Math" panose="02040503050406030204" pitchFamily="18" charset="0"/>
                      </a:rPr>
                      <m:t>𝜇</m:t>
                    </m:r>
                  </m:oMath>
                </a14:m>
                <a:r>
                  <a:rPr lang="en-US" altLang="en-US" dirty="0">
                    <a:latin typeface="+mn-lt"/>
                  </a:rPr>
                  <a:t> = 0 and standard deviation </a:t>
                </a:r>
                <a14:m>
                  <m:oMath xmlns:m="http://schemas.openxmlformats.org/officeDocument/2006/math">
                    <m:r>
                      <a:rPr lang="en-US" altLang="en-US" b="0" i="1" smtClean="0">
                        <a:latin typeface="Cambria Math" panose="02040503050406030204" pitchFamily="18" charset="0"/>
                      </a:rPr>
                      <m:t>𝜎</m:t>
                    </m:r>
                  </m:oMath>
                </a14:m>
                <a:r>
                  <a:rPr lang="en-US" altLang="en-US" dirty="0">
                    <a:latin typeface="+mn-lt"/>
                  </a:rPr>
                  <a:t>.</a:t>
                </a:r>
              </a:p>
              <a:p>
                <a:pPr eaLnBrk="1" hangingPunct="1">
                  <a:lnSpc>
                    <a:spcPct val="93000"/>
                  </a:lnSpc>
                  <a:buClr>
                    <a:srgbClr val="000000"/>
                  </a:buClr>
                  <a:buSzPct val="85000"/>
                </a:pPr>
                <a:endParaRPr lang="en-US" altLang="en-US" sz="2000" dirty="0">
                  <a:latin typeface="+mn-lt"/>
                </a:endParaRPr>
              </a:p>
              <a:p>
                <a:pPr eaLnBrk="1" hangingPunct="1">
                  <a:lnSpc>
                    <a:spcPct val="93000"/>
                  </a:lnSpc>
                  <a:buClr>
                    <a:srgbClr val="000000"/>
                  </a:buClr>
                  <a:buSzPct val="85000"/>
                </a:pPr>
                <a:r>
                  <a:rPr lang="en-US" altLang="en-US" dirty="0">
                    <a:latin typeface="+mn-lt"/>
                  </a:rPr>
                  <a:t>For this reason, we need to take into account both the decay width and the experimental resolution.</a:t>
                </a:r>
              </a:p>
              <a:p>
                <a:pPr eaLnBrk="1" hangingPunct="1">
                  <a:lnSpc>
                    <a:spcPct val="93000"/>
                  </a:lnSpc>
                  <a:buClr>
                    <a:srgbClr val="000000"/>
                  </a:buClr>
                  <a:buSzPct val="85000"/>
                </a:pPr>
                <a:endParaRPr lang="en-US" altLang="en-US" sz="2000" dirty="0">
                  <a:latin typeface="+mn-lt"/>
                </a:endParaRPr>
              </a:p>
              <a:p>
                <a:pPr eaLnBrk="1" hangingPunct="1">
                  <a:lnSpc>
                    <a:spcPct val="93000"/>
                  </a:lnSpc>
                  <a:buClr>
                    <a:srgbClr val="000000"/>
                  </a:buClr>
                  <a:buSzPct val="85000"/>
                </a:pPr>
                <a:r>
                  <a:rPr lang="en-US" altLang="en-US" dirty="0">
                    <a:latin typeface="+mn-lt"/>
                  </a:rPr>
                  <a:t>The effect of the experimental resolution is to smear (broaden) the Z boson peak in the dimuon mass distribution.</a:t>
                </a:r>
              </a:p>
              <a:p>
                <a:pPr eaLnBrk="1" hangingPunct="1">
                  <a:lnSpc>
                    <a:spcPct val="93000"/>
                  </a:lnSpc>
                  <a:buClr>
                    <a:srgbClr val="000000"/>
                  </a:buClr>
                  <a:buSzPct val="85000"/>
                </a:pPr>
                <a:endParaRPr lang="en-US" altLang="en-US" sz="2000" dirty="0">
                  <a:latin typeface="+mn-lt"/>
                </a:endParaRPr>
              </a:p>
              <a:p>
                <a:pPr eaLnBrk="1" hangingPunct="1">
                  <a:lnSpc>
                    <a:spcPct val="93000"/>
                  </a:lnSpc>
                  <a:buClr>
                    <a:srgbClr val="000000"/>
                  </a:buClr>
                  <a:buSzPct val="85000"/>
                </a:pPr>
                <a:r>
                  <a:rPr lang="en-US" altLang="en-US" dirty="0">
                    <a:latin typeface="+mn-lt"/>
                  </a:rPr>
                  <a:t>Mathematically, the smearing is represented by a </a:t>
                </a:r>
                <a:r>
                  <a:rPr lang="en-US" altLang="en-US" b="1" dirty="0">
                    <a:latin typeface="+mn-lt"/>
                  </a:rPr>
                  <a:t>convolution </a:t>
                </a:r>
              </a:p>
            </p:txBody>
          </p:sp>
        </mc:Choice>
        <mc:Fallback xmlns="">
          <p:sp>
            <p:nvSpPr>
              <p:cNvPr id="8" name="Text Box 4">
                <a:extLst>
                  <a:ext uri="{FF2B5EF4-FFF2-40B4-BE49-F238E27FC236}">
                    <a16:creationId xmlns:a16="http://schemas.microsoft.com/office/drawing/2014/main" id="{F1063BC3-32C5-DF42-B1E9-D486897C567C}"/>
                  </a:ext>
                </a:extLst>
              </p:cNvPr>
              <p:cNvSpPr txBox="1">
                <a:spLocks noRot="1" noChangeAspect="1" noMove="1" noResize="1" noEditPoints="1" noAdjustHandles="1" noChangeArrowheads="1" noChangeShapeType="1" noTextEdit="1"/>
              </p:cNvSpPr>
              <p:nvPr/>
            </p:nvSpPr>
            <p:spPr bwMode="auto">
              <a:xfrm>
                <a:off x="477845" y="730991"/>
                <a:ext cx="8442325" cy="3606628"/>
              </a:xfrm>
              <a:prstGeom prst="rect">
                <a:avLst/>
              </a:prstGeom>
              <a:blipFill>
                <a:blip r:embed="rId4"/>
                <a:stretch>
                  <a:fillRect l="-2105" t="-3158" r="-1504" b="-3860"/>
                </a:stretch>
              </a:blipFill>
              <a:ln w="9525">
                <a:noFill/>
                <a:miter lim="800000"/>
                <a:headEnd/>
                <a:tailEnd/>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B74C82FC-0795-AE41-99AA-21B03FCCF889}"/>
              </a:ext>
            </a:extLst>
          </p:cNvPr>
          <p:cNvPicPr>
            <a:picLocks noChangeAspect="1"/>
          </p:cNvPicPr>
          <p:nvPr/>
        </p:nvPicPr>
        <p:blipFill>
          <a:blip r:embed="rId5"/>
          <a:stretch>
            <a:fillRect/>
          </a:stretch>
        </p:blipFill>
        <p:spPr>
          <a:xfrm>
            <a:off x="1771983" y="4564067"/>
            <a:ext cx="4056323" cy="1147642"/>
          </a:xfrm>
          <a:prstGeom prst="rect">
            <a:avLst/>
          </a:prstGeom>
        </p:spPr>
      </p:pic>
      <p:sp>
        <p:nvSpPr>
          <p:cNvPr id="10" name="Rounded Rectangle 9">
            <a:extLst>
              <a:ext uri="{FF2B5EF4-FFF2-40B4-BE49-F238E27FC236}">
                <a16:creationId xmlns:a16="http://schemas.microsoft.com/office/drawing/2014/main" id="{BB5DEF9C-B6E6-B846-89B9-44D014DAE382}"/>
              </a:ext>
            </a:extLst>
          </p:cNvPr>
          <p:cNvSpPr/>
          <p:nvPr/>
        </p:nvSpPr>
        <p:spPr>
          <a:xfrm>
            <a:off x="1701461" y="4657255"/>
            <a:ext cx="572612" cy="35207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Box 4">
            <a:extLst>
              <a:ext uri="{FF2B5EF4-FFF2-40B4-BE49-F238E27FC236}">
                <a16:creationId xmlns:a16="http://schemas.microsoft.com/office/drawing/2014/main" id="{5F2446E2-DBE2-AA41-9A15-010B2E7168C9}"/>
              </a:ext>
            </a:extLst>
          </p:cNvPr>
          <p:cNvSpPr txBox="1">
            <a:spLocks noChangeArrowheads="1"/>
          </p:cNvSpPr>
          <p:nvPr/>
        </p:nvSpPr>
        <p:spPr bwMode="auto">
          <a:xfrm>
            <a:off x="636633" y="4367751"/>
            <a:ext cx="2129655"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PDF for convolution</a:t>
            </a:r>
            <a:endParaRPr lang="en-US" altLang="en-US" sz="2000" dirty="0">
              <a:solidFill>
                <a:srgbClr val="FF0000"/>
              </a:solidFill>
              <a:latin typeface="Lucida Calligraphy" panose="03010101010101010101" pitchFamily="66" charset="77"/>
            </a:endParaRPr>
          </a:p>
        </p:txBody>
      </p:sp>
      <p:sp>
        <p:nvSpPr>
          <p:cNvPr id="12" name="Rounded Rectangle 11">
            <a:extLst>
              <a:ext uri="{FF2B5EF4-FFF2-40B4-BE49-F238E27FC236}">
                <a16:creationId xmlns:a16="http://schemas.microsoft.com/office/drawing/2014/main" id="{2862F502-411C-5944-8177-F635E5295DCC}"/>
              </a:ext>
            </a:extLst>
          </p:cNvPr>
          <p:cNvSpPr/>
          <p:nvPr/>
        </p:nvSpPr>
        <p:spPr>
          <a:xfrm>
            <a:off x="2758337" y="5274657"/>
            <a:ext cx="477844" cy="352074"/>
          </a:xfrm>
          <a:prstGeom prst="roundRect">
            <a:avLst/>
          </a:prstGeom>
          <a:noFill/>
          <a:ln w="19050">
            <a:solidFill>
              <a:srgbClr val="00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8BFF"/>
              </a:solidFill>
            </a:endParaRPr>
          </a:p>
        </p:txBody>
      </p:sp>
      <p:sp>
        <p:nvSpPr>
          <p:cNvPr id="13" name="Text Box 4">
            <a:extLst>
              <a:ext uri="{FF2B5EF4-FFF2-40B4-BE49-F238E27FC236}">
                <a16:creationId xmlns:a16="http://schemas.microsoft.com/office/drawing/2014/main" id="{FE1A440B-29CA-CB4B-91BA-F6E85D930A4B}"/>
              </a:ext>
            </a:extLst>
          </p:cNvPr>
          <p:cNvSpPr txBox="1">
            <a:spLocks noChangeArrowheads="1"/>
          </p:cNvSpPr>
          <p:nvPr/>
        </p:nvSpPr>
        <p:spPr bwMode="auto">
          <a:xfrm>
            <a:off x="1647773" y="5879124"/>
            <a:ext cx="1834898"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err="1">
                <a:solidFill>
                  <a:srgbClr val="008BFF"/>
                </a:solidFill>
                <a:latin typeface="+mn-lt"/>
              </a:rPr>
              <a:t>Breit</a:t>
            </a:r>
            <a:r>
              <a:rPr lang="en-US" altLang="en-US" sz="2000" dirty="0">
                <a:solidFill>
                  <a:srgbClr val="008BFF"/>
                </a:solidFill>
                <a:latin typeface="+mn-lt"/>
              </a:rPr>
              <a:t>-Wigner PDF</a:t>
            </a:r>
            <a:endParaRPr lang="en-US" altLang="en-US" sz="2000" dirty="0">
              <a:solidFill>
                <a:srgbClr val="008BFF"/>
              </a:solidFill>
              <a:latin typeface="Lucida Calligraphy" panose="03010101010101010101" pitchFamily="66" charset="77"/>
            </a:endParaRPr>
          </a:p>
        </p:txBody>
      </p:sp>
      <p:sp>
        <p:nvSpPr>
          <p:cNvPr id="14" name="Rounded Rectangle 13">
            <a:extLst>
              <a:ext uri="{FF2B5EF4-FFF2-40B4-BE49-F238E27FC236}">
                <a16:creationId xmlns:a16="http://schemas.microsoft.com/office/drawing/2014/main" id="{EC645E1E-6E04-E84A-B1B7-0BED757331DF}"/>
              </a:ext>
            </a:extLst>
          </p:cNvPr>
          <p:cNvSpPr/>
          <p:nvPr/>
        </p:nvSpPr>
        <p:spPr>
          <a:xfrm>
            <a:off x="3243092" y="5274657"/>
            <a:ext cx="851829" cy="352074"/>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8BFF"/>
              </a:solidFill>
            </a:endParaRPr>
          </a:p>
        </p:txBody>
      </p:sp>
      <p:sp>
        <p:nvSpPr>
          <p:cNvPr id="15" name="Text Box 4">
            <a:extLst>
              <a:ext uri="{FF2B5EF4-FFF2-40B4-BE49-F238E27FC236}">
                <a16:creationId xmlns:a16="http://schemas.microsoft.com/office/drawing/2014/main" id="{16887C3A-0B3C-664F-8C37-A409C3024CB1}"/>
              </a:ext>
            </a:extLst>
          </p:cNvPr>
          <p:cNvSpPr txBox="1">
            <a:spLocks noChangeArrowheads="1"/>
          </p:cNvSpPr>
          <p:nvPr/>
        </p:nvSpPr>
        <p:spPr bwMode="auto">
          <a:xfrm>
            <a:off x="3573315" y="5632493"/>
            <a:ext cx="1834898"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Gaussian PDF</a:t>
            </a:r>
            <a:endParaRPr lang="en-US" altLang="en-US" sz="2000" dirty="0">
              <a:solidFill>
                <a:srgbClr val="00B050"/>
              </a:solidFill>
              <a:latin typeface="Lucida Calligraphy" panose="03010101010101010101" pitchFamily="66" charset="77"/>
            </a:endParaRPr>
          </a:p>
        </p:txBody>
      </p:sp>
      <p:cxnSp>
        <p:nvCxnSpPr>
          <p:cNvPr id="16" name="Straight Connector 15">
            <a:extLst>
              <a:ext uri="{FF2B5EF4-FFF2-40B4-BE49-F238E27FC236}">
                <a16:creationId xmlns:a16="http://schemas.microsoft.com/office/drawing/2014/main" id="{0C2173DB-9498-CC49-A966-7A0745F3A9BF}"/>
              </a:ext>
            </a:extLst>
          </p:cNvPr>
          <p:cNvCxnSpPr>
            <a:cxnSpLocks/>
          </p:cNvCxnSpPr>
          <p:nvPr/>
        </p:nvCxnSpPr>
        <p:spPr>
          <a:xfrm>
            <a:off x="3001000" y="5626731"/>
            <a:ext cx="0" cy="305268"/>
          </a:xfrm>
          <a:prstGeom prst="line">
            <a:avLst/>
          </a:prstGeom>
          <a:ln w="19050">
            <a:solidFill>
              <a:srgbClr val="008BFF"/>
            </a:solidFill>
          </a:ln>
        </p:spPr>
        <p:style>
          <a:lnRef idx="1">
            <a:schemeClr val="accent1"/>
          </a:lnRef>
          <a:fillRef idx="0">
            <a:schemeClr val="accent1"/>
          </a:fillRef>
          <a:effectRef idx="0">
            <a:schemeClr val="accent1"/>
          </a:effectRef>
          <a:fontRef idx="minor">
            <a:schemeClr val="tx1"/>
          </a:fontRef>
        </p:style>
      </p:cxnSp>
      <p:sp>
        <p:nvSpPr>
          <p:cNvPr id="19" name="Text Box 4">
            <a:extLst>
              <a:ext uri="{FF2B5EF4-FFF2-40B4-BE49-F238E27FC236}">
                <a16:creationId xmlns:a16="http://schemas.microsoft.com/office/drawing/2014/main" id="{18DCCB84-4E00-924C-813A-DCA20F15EE9B}"/>
              </a:ext>
            </a:extLst>
          </p:cNvPr>
          <p:cNvSpPr txBox="1">
            <a:spLocks noChangeArrowheads="1"/>
          </p:cNvSpPr>
          <p:nvPr/>
        </p:nvSpPr>
        <p:spPr bwMode="auto">
          <a:xfrm>
            <a:off x="476521" y="6200030"/>
            <a:ext cx="6721077"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There usually exist no analytic solution for this integral</a:t>
            </a:r>
            <a:endParaRPr lang="en-US" altLang="en-US" b="1" dirty="0">
              <a:latin typeface="+mn-lt"/>
            </a:endParaRPr>
          </a:p>
        </p:txBody>
      </p:sp>
    </p:spTree>
    <p:extLst>
      <p:ext uri="{BB962C8B-B14F-4D97-AF65-F5344CB8AC3E}">
        <p14:creationId xmlns:p14="http://schemas.microsoft.com/office/powerpoint/2010/main" val="2781709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Convolution of Distributions</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21</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8FAB53F1-7D93-864D-8C5B-E10600A9E2FE}"/>
                  </a:ext>
                </a:extLst>
              </p:cNvPr>
              <p:cNvSpPr txBox="1">
                <a:spLocks noChangeArrowheads="1"/>
              </p:cNvSpPr>
              <p:nvPr/>
            </p:nvSpPr>
            <p:spPr bwMode="auto">
              <a:xfrm>
                <a:off x="477845" y="826403"/>
                <a:ext cx="8442325" cy="412189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convolution integral can either be computed numerically or by using </a:t>
                </a:r>
                <a:r>
                  <a:rPr lang="en-US" altLang="en-US" b="1" dirty="0">
                    <a:latin typeface="+mn-lt"/>
                  </a:rPr>
                  <a:t>Fourier transform</a:t>
                </a:r>
                <a:r>
                  <a:rPr lang="en-US" altLang="en-US" dirty="0">
                    <a:latin typeface="+mn-lt"/>
                  </a:rPr>
                  <a:t>.</a:t>
                </a:r>
              </a:p>
              <a:p>
                <a:pPr eaLnBrk="1" hangingPunct="1">
                  <a:lnSpc>
                    <a:spcPct val="93000"/>
                  </a:lnSpc>
                  <a:buClr>
                    <a:srgbClr val="000000"/>
                  </a:buClr>
                  <a:buSzPct val="85000"/>
                </a:pPr>
                <a:endParaRPr lang="en-US" altLang="en-US" b="1" dirty="0">
                  <a:latin typeface="+mn-lt"/>
                </a:endParaRPr>
              </a:p>
              <a:p>
                <a:pPr eaLnBrk="1" hangingPunct="1">
                  <a:lnSpc>
                    <a:spcPct val="93000"/>
                  </a:lnSpc>
                  <a:buClr>
                    <a:srgbClr val="000000"/>
                  </a:buClr>
                  <a:buSzPct val="85000"/>
                </a:pPr>
                <a:r>
                  <a:rPr lang="en-US" altLang="en-US" dirty="0">
                    <a:latin typeface="+mn-lt"/>
                  </a:rPr>
                  <a:t>Fourier transform is a useful tool for computing the convolution of two distributions.</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The Fourier transform of a distribution is called the </a:t>
                </a:r>
                <a:r>
                  <a:rPr lang="en-US" altLang="en-US" b="1" dirty="0">
                    <a:latin typeface="+mn-lt"/>
                  </a:rPr>
                  <a:t>characteristic function </a:t>
                </a:r>
                <a14:m>
                  <m:oMath xmlns:m="http://schemas.openxmlformats.org/officeDocument/2006/math">
                    <m:r>
                      <a:rPr lang="en-US" altLang="en-US" b="1" i="1" smtClean="0">
                        <a:latin typeface="Cambria Math" panose="02040503050406030204" pitchFamily="18" charset="0"/>
                      </a:rPr>
                      <m:t>𝝓</m:t>
                    </m:r>
                  </m:oMath>
                </a14:m>
                <a:r>
                  <a:rPr lang="en-US" altLang="en-US" dirty="0">
                    <a:latin typeface="+mn-lt"/>
                  </a:rPr>
                  <a:t> of the distribution</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The corresponding inverse transformation is</a:t>
                </a:r>
              </a:p>
            </p:txBody>
          </p:sp>
        </mc:Choice>
        <mc:Fallback xmlns="">
          <p:sp>
            <p:nvSpPr>
              <p:cNvPr id="7" name="Text Box 4">
                <a:extLst>
                  <a:ext uri="{FF2B5EF4-FFF2-40B4-BE49-F238E27FC236}">
                    <a16:creationId xmlns:a16="http://schemas.microsoft.com/office/drawing/2014/main" id="{8FAB53F1-7D93-864D-8C5B-E10600A9E2FE}"/>
                  </a:ext>
                </a:extLst>
              </p:cNvPr>
              <p:cNvSpPr txBox="1">
                <a:spLocks noRot="1" noChangeAspect="1" noMove="1" noResize="1" noEditPoints="1" noAdjustHandles="1" noChangeArrowheads="1" noChangeShapeType="1" noTextEdit="1"/>
              </p:cNvSpPr>
              <p:nvPr/>
            </p:nvSpPr>
            <p:spPr bwMode="auto">
              <a:xfrm>
                <a:off x="477845" y="826403"/>
                <a:ext cx="8442325" cy="4121898"/>
              </a:xfrm>
              <a:prstGeom prst="rect">
                <a:avLst/>
              </a:prstGeom>
              <a:blipFill>
                <a:blip r:embed="rId4"/>
                <a:stretch>
                  <a:fillRect l="-2105" t="-2761" r="-451" b="-3067"/>
                </a:stretch>
              </a:blipFill>
              <a:ln w="9525">
                <a:noFill/>
                <a:miter lim="800000"/>
                <a:headEnd/>
                <a:tailEnd/>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C327795E-A095-BA45-8342-527323057415}"/>
              </a:ext>
            </a:extLst>
          </p:cNvPr>
          <p:cNvPicPr>
            <a:picLocks noChangeAspect="1"/>
          </p:cNvPicPr>
          <p:nvPr/>
        </p:nvPicPr>
        <p:blipFill>
          <a:blip r:embed="rId5"/>
          <a:stretch>
            <a:fillRect/>
          </a:stretch>
        </p:blipFill>
        <p:spPr>
          <a:xfrm>
            <a:off x="834673" y="5060814"/>
            <a:ext cx="3461517" cy="651750"/>
          </a:xfrm>
          <a:prstGeom prst="rect">
            <a:avLst/>
          </a:prstGeom>
        </p:spPr>
      </p:pic>
      <p:pic>
        <p:nvPicPr>
          <p:cNvPr id="4" name="Picture 3">
            <a:extLst>
              <a:ext uri="{FF2B5EF4-FFF2-40B4-BE49-F238E27FC236}">
                <a16:creationId xmlns:a16="http://schemas.microsoft.com/office/drawing/2014/main" id="{47117A0D-CB5D-4C49-B659-CD9716A03E03}"/>
              </a:ext>
            </a:extLst>
          </p:cNvPr>
          <p:cNvPicPr>
            <a:picLocks noChangeAspect="1"/>
          </p:cNvPicPr>
          <p:nvPr/>
        </p:nvPicPr>
        <p:blipFill>
          <a:blip r:embed="rId6"/>
          <a:stretch>
            <a:fillRect/>
          </a:stretch>
        </p:blipFill>
        <p:spPr>
          <a:xfrm>
            <a:off x="891577" y="3727468"/>
            <a:ext cx="2961842" cy="651750"/>
          </a:xfrm>
          <a:prstGeom prst="rect">
            <a:avLst/>
          </a:prstGeom>
        </p:spPr>
      </p:pic>
    </p:spTree>
    <p:extLst>
      <p:ext uri="{BB962C8B-B14F-4D97-AF65-F5344CB8AC3E}">
        <p14:creationId xmlns:p14="http://schemas.microsoft.com/office/powerpoint/2010/main" val="1092576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Convolution of Distributions</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22</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7" name="Text Box 4">
            <a:extLst>
              <a:ext uri="{FF2B5EF4-FFF2-40B4-BE49-F238E27FC236}">
                <a16:creationId xmlns:a16="http://schemas.microsoft.com/office/drawing/2014/main" id="{8FAB53F1-7D93-864D-8C5B-E10600A9E2FE}"/>
              </a:ext>
            </a:extLst>
          </p:cNvPr>
          <p:cNvSpPr txBox="1">
            <a:spLocks noChangeArrowheads="1"/>
          </p:cNvSpPr>
          <p:nvPr/>
        </p:nvSpPr>
        <p:spPr bwMode="auto">
          <a:xfrm>
            <a:off x="477845" y="826403"/>
            <a:ext cx="8442325" cy="137396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usefulness of the Fourier transform is due to the fact that the convolution of two distributions can be computed by taking the product of the characteristic functions of both distributions and applying an inverse Fourier transform on this product</a:t>
            </a:r>
          </a:p>
        </p:txBody>
      </p:sp>
      <p:pic>
        <p:nvPicPr>
          <p:cNvPr id="2" name="Picture 1">
            <a:extLst>
              <a:ext uri="{FF2B5EF4-FFF2-40B4-BE49-F238E27FC236}">
                <a16:creationId xmlns:a16="http://schemas.microsoft.com/office/drawing/2014/main" id="{3FD55604-03B2-8E47-A804-B9693708CF8D}"/>
              </a:ext>
            </a:extLst>
          </p:cNvPr>
          <p:cNvPicPr>
            <a:picLocks noChangeAspect="1"/>
          </p:cNvPicPr>
          <p:nvPr/>
        </p:nvPicPr>
        <p:blipFill>
          <a:blip r:embed="rId4"/>
          <a:stretch>
            <a:fillRect/>
          </a:stretch>
        </p:blipFill>
        <p:spPr>
          <a:xfrm>
            <a:off x="1065752" y="2350452"/>
            <a:ext cx="4487792" cy="1373966"/>
          </a:xfrm>
          <a:prstGeom prst="rect">
            <a:avLst/>
          </a:prstGeom>
        </p:spPr>
      </p:pic>
      <p:sp>
        <p:nvSpPr>
          <p:cNvPr id="10" name="Text Box 4">
            <a:extLst>
              <a:ext uri="{FF2B5EF4-FFF2-40B4-BE49-F238E27FC236}">
                <a16:creationId xmlns:a16="http://schemas.microsoft.com/office/drawing/2014/main" id="{82930488-C686-5D43-8626-CFB9FB6578B2}"/>
              </a:ext>
            </a:extLst>
          </p:cNvPr>
          <p:cNvSpPr txBox="1">
            <a:spLocks noChangeArrowheads="1"/>
          </p:cNvSpPr>
          <p:nvPr/>
        </p:nvSpPr>
        <p:spPr bwMode="auto">
          <a:xfrm>
            <a:off x="479170" y="3912833"/>
            <a:ext cx="8442325" cy="103047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Fourier transform formalism is implemented in the </a:t>
            </a:r>
            <a:r>
              <a:rPr lang="en-US" altLang="en-US" b="1" dirty="0" err="1">
                <a:latin typeface="+mn-lt"/>
              </a:rPr>
              <a:t>RooFit</a:t>
            </a:r>
            <a:r>
              <a:rPr lang="en-US" altLang="en-US" dirty="0">
                <a:latin typeface="+mn-lt"/>
              </a:rPr>
              <a:t> tool, which allows for the fast computation of the convolution of distributions </a:t>
            </a:r>
          </a:p>
        </p:txBody>
      </p:sp>
    </p:spTree>
    <p:extLst>
      <p:ext uri="{BB962C8B-B14F-4D97-AF65-F5344CB8AC3E}">
        <p14:creationId xmlns:p14="http://schemas.microsoft.com/office/powerpoint/2010/main" val="961661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 to </a:t>
            </a:r>
            <a:r>
              <a:rPr lang="en-US" altLang="en-US" sz="3200" b="1" dirty="0" err="1"/>
              <a:t>RooFit</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23</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7" name="Text Box 4">
            <a:extLst>
              <a:ext uri="{FF2B5EF4-FFF2-40B4-BE49-F238E27FC236}">
                <a16:creationId xmlns:a16="http://schemas.microsoft.com/office/drawing/2014/main" id="{69228CAB-0AF2-6046-83BE-BB9EC20C79B0}"/>
              </a:ext>
            </a:extLst>
          </p:cNvPr>
          <p:cNvSpPr txBox="1">
            <a:spLocks noChangeArrowheads="1"/>
          </p:cNvSpPr>
          <p:nvPr/>
        </p:nvSpPr>
        <p:spPr bwMode="auto">
          <a:xfrm>
            <a:off x="477845" y="683282"/>
            <a:ext cx="8442325" cy="566757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err="1">
                <a:latin typeface="+mn-lt"/>
              </a:rPr>
              <a:t>RooFit</a:t>
            </a:r>
            <a:r>
              <a:rPr lang="en-US" altLang="en-US" dirty="0">
                <a:latin typeface="+mn-lt"/>
              </a:rPr>
              <a:t> is a toolkit for defining probabilistic models and for performing fits of these models to data. </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The toolkit is written in C++. It has originally been developed for the </a:t>
            </a:r>
            <a:r>
              <a:rPr lang="en-US" altLang="en-US" dirty="0" err="1">
                <a:latin typeface="+mn-lt"/>
              </a:rPr>
              <a:t>BaBar</a:t>
            </a:r>
            <a:r>
              <a:rPr lang="en-US" altLang="en-US" dirty="0">
                <a:latin typeface="+mn-lt"/>
              </a:rPr>
              <a:t> experiment, which studied B mesons produced in </a:t>
            </a:r>
            <a:r>
              <a:rPr lang="en-US" altLang="en-US" dirty="0" err="1">
                <a:latin typeface="+mn-lt"/>
              </a:rPr>
              <a:t>e</a:t>
            </a:r>
            <a:r>
              <a:rPr lang="en-US" altLang="en-US" baseline="30000" dirty="0" err="1">
                <a:latin typeface="+mn-lt"/>
              </a:rPr>
              <a:t>+</a:t>
            </a:r>
            <a:r>
              <a:rPr lang="en-US" altLang="en-US" dirty="0" err="1">
                <a:latin typeface="+mn-lt"/>
              </a:rPr>
              <a:t>e</a:t>
            </a:r>
            <a:r>
              <a:rPr lang="en-US" altLang="en-US" baseline="30000" dirty="0">
                <a:latin typeface="+mn-lt"/>
              </a:rPr>
              <a:t>-</a:t>
            </a:r>
            <a:r>
              <a:rPr lang="en-US" altLang="en-US" dirty="0">
                <a:latin typeface="+mn-lt"/>
              </a:rPr>
              <a:t> collisions at the Stanford Linear Accelerator Center (SLAC), but has since then become a standard tool for data analyses in high energy physics. </a:t>
            </a:r>
            <a:r>
              <a:rPr lang="en-US" altLang="en-US" dirty="0" err="1">
                <a:latin typeface="+mn-lt"/>
              </a:rPr>
              <a:t>RooFit</a:t>
            </a:r>
            <a:r>
              <a:rPr lang="en-US" altLang="en-US" dirty="0">
                <a:latin typeface="+mn-lt"/>
              </a:rPr>
              <a:t> is included in ROOT and can be used in Python also, with </a:t>
            </a:r>
            <a:r>
              <a:rPr lang="en-US" altLang="en-US" dirty="0" err="1">
                <a:latin typeface="+mn-lt"/>
              </a:rPr>
              <a:t>PyROOT</a:t>
            </a:r>
            <a:r>
              <a:rPr lang="en-US" altLang="en-US" dirty="0">
                <a:latin typeface="+mn-lt"/>
              </a:rPr>
              <a:t>.</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A key concept of the </a:t>
            </a:r>
            <a:r>
              <a:rPr lang="en-US" altLang="en-US" dirty="0" err="1">
                <a:latin typeface="+mn-lt"/>
              </a:rPr>
              <a:t>RooFit</a:t>
            </a:r>
            <a:r>
              <a:rPr lang="en-US" altLang="en-US" dirty="0">
                <a:latin typeface="+mn-lt"/>
              </a:rPr>
              <a:t> toolkit is its modular object oriented design, which</a:t>
            </a:r>
          </a:p>
          <a:p>
            <a:pPr eaLnBrk="1" hangingPunct="1">
              <a:lnSpc>
                <a:spcPct val="93000"/>
              </a:lnSpc>
              <a:buClr>
                <a:srgbClr val="000000"/>
              </a:buClr>
              <a:buSzPct val="8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provides flexibility and makes it easy to extent and adapt to the needs of different users </a:t>
            </a: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provides a close correspondence between C++ classes and mathematical objects, thereby making it quite intuitive to use</a:t>
            </a:r>
          </a:p>
        </p:txBody>
      </p:sp>
      <p:sp>
        <p:nvSpPr>
          <p:cNvPr id="2" name="Rectangle 1">
            <a:extLst>
              <a:ext uri="{FF2B5EF4-FFF2-40B4-BE49-F238E27FC236}">
                <a16:creationId xmlns:a16="http://schemas.microsoft.com/office/drawing/2014/main" id="{E4D2E5A8-855E-B844-89B4-FED6BE053F8F}"/>
              </a:ext>
            </a:extLst>
          </p:cNvPr>
          <p:cNvSpPr/>
          <p:nvPr/>
        </p:nvSpPr>
        <p:spPr>
          <a:xfrm>
            <a:off x="476521" y="6227094"/>
            <a:ext cx="3275577" cy="400110"/>
          </a:xfrm>
          <a:prstGeom prst="rect">
            <a:avLst/>
          </a:prstGeom>
        </p:spPr>
        <p:txBody>
          <a:bodyPr wrap="none">
            <a:spAutoFit/>
          </a:bodyPr>
          <a:lstStyle/>
          <a:p>
            <a:r>
              <a:rPr lang="en-US" sz="2000" dirty="0">
                <a:solidFill>
                  <a:srgbClr val="008BFF"/>
                </a:solidFill>
              </a:rPr>
              <a:t>http://</a:t>
            </a:r>
            <a:r>
              <a:rPr lang="en-US" sz="2000" dirty="0" err="1">
                <a:solidFill>
                  <a:srgbClr val="008BFF"/>
                </a:solidFill>
              </a:rPr>
              <a:t>roofit.sourceforge.net</a:t>
            </a:r>
            <a:r>
              <a:rPr lang="en-US" sz="2000" dirty="0">
                <a:solidFill>
                  <a:srgbClr val="008BFF"/>
                </a:solidFill>
              </a:rPr>
              <a:t>/</a:t>
            </a:r>
          </a:p>
        </p:txBody>
      </p:sp>
    </p:spTree>
    <p:extLst>
      <p:ext uri="{BB962C8B-B14F-4D97-AF65-F5344CB8AC3E}">
        <p14:creationId xmlns:p14="http://schemas.microsoft.com/office/powerpoint/2010/main" val="319670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Important Classes in </a:t>
            </a:r>
            <a:r>
              <a:rPr lang="en-US" altLang="en-US" sz="3200" b="1" dirty="0" err="1"/>
              <a:t>RooFit</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24</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DA8E7A3A-6F71-AE4D-9105-D80999A991C0}"/>
                  </a:ext>
                </a:extLst>
              </p:cNvPr>
              <p:cNvSpPr txBox="1">
                <a:spLocks noChangeArrowheads="1"/>
              </p:cNvSpPr>
              <p:nvPr/>
            </p:nvSpPr>
            <p:spPr bwMode="auto">
              <a:xfrm>
                <a:off x="477845" y="675333"/>
                <a:ext cx="8442325" cy="217533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RooRealVar</a:t>
                </a:r>
              </a:p>
              <a:p>
                <a:pPr eaLnBrk="1" hangingPunct="1">
                  <a:lnSpc>
                    <a:spcPct val="93000"/>
                  </a:lnSpc>
                  <a:buClr>
                    <a:srgbClr val="000000"/>
                  </a:buClr>
                  <a:buSzPct val="85000"/>
                </a:pPr>
                <a:endParaRPr lang="en-US" altLang="en-US" sz="200" b="1" dirty="0">
                  <a:latin typeface="+mn-lt"/>
                </a:endParaRPr>
              </a:p>
              <a:p>
                <a:pPr eaLnBrk="1" hangingPunct="1">
                  <a:lnSpc>
                    <a:spcPct val="93000"/>
                  </a:lnSpc>
                  <a:buClr>
                    <a:srgbClr val="000000"/>
                  </a:buClr>
                  <a:buSzPct val="85000"/>
                </a:pPr>
                <a:r>
                  <a:rPr lang="en-US" altLang="en-US" dirty="0">
                    <a:latin typeface="+mn-lt"/>
                  </a:rPr>
                  <a:t>A floating point variable. Can be used for different purposes, to represent:</a:t>
                </a:r>
              </a:p>
              <a:p>
                <a:pPr eaLnBrk="1" hangingPunct="1">
                  <a:lnSpc>
                    <a:spcPct val="93000"/>
                  </a:lnSpc>
                  <a:buClr>
                    <a:srgbClr val="000000"/>
                  </a:buClr>
                  <a:buSzPct val="85000"/>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The observable for the x-axis of the histogram that we are fitting</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Parameters of distributions (e.g. </a:t>
                </a:r>
                <a14:m>
                  <m:oMath xmlns:m="http://schemas.openxmlformats.org/officeDocument/2006/math">
                    <m:r>
                      <a:rPr lang="en-US" altLang="en-US" b="0" i="1" smtClean="0">
                        <a:latin typeface="Cambria Math" panose="02040503050406030204" pitchFamily="18" charset="0"/>
                      </a:rPr>
                      <m:t>𝜇</m:t>
                    </m:r>
                  </m:oMath>
                </a14:m>
                <a:r>
                  <a:rPr lang="en-US" altLang="en-US" dirty="0">
                    <a:latin typeface="+mn-lt"/>
                  </a:rPr>
                  <a:t> and </a:t>
                </a:r>
                <a14:m>
                  <m:oMath xmlns:m="http://schemas.openxmlformats.org/officeDocument/2006/math">
                    <m:r>
                      <a:rPr lang="en-US" altLang="en-US" b="0" i="1" smtClean="0">
                        <a:latin typeface="Cambria Math" panose="02040503050406030204" pitchFamily="18" charset="0"/>
                      </a:rPr>
                      <m:t>𝜎</m:t>
                    </m:r>
                  </m:oMath>
                </a14:m>
                <a:r>
                  <a:rPr lang="en-US" altLang="en-US" dirty="0">
                    <a:latin typeface="+mn-lt"/>
                  </a:rPr>
                  <a:t> of Gaussian distribution)</a:t>
                </a: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The number of signal and background events</a:t>
                </a:r>
              </a:p>
            </p:txBody>
          </p:sp>
        </mc:Choice>
        <mc:Fallback xmlns="">
          <p:sp>
            <p:nvSpPr>
              <p:cNvPr id="7" name="Text Box 4">
                <a:extLst>
                  <a:ext uri="{FF2B5EF4-FFF2-40B4-BE49-F238E27FC236}">
                    <a16:creationId xmlns:a16="http://schemas.microsoft.com/office/drawing/2014/main" id="{DA8E7A3A-6F71-AE4D-9105-D80999A991C0}"/>
                  </a:ext>
                </a:extLst>
              </p:cNvPr>
              <p:cNvSpPr txBox="1">
                <a:spLocks noRot="1" noChangeAspect="1" noMove="1" noResize="1" noEditPoints="1" noAdjustHandles="1" noChangeArrowheads="1" noChangeShapeType="1" noTextEdit="1"/>
              </p:cNvSpPr>
              <p:nvPr/>
            </p:nvSpPr>
            <p:spPr bwMode="auto">
              <a:xfrm>
                <a:off x="477845" y="675333"/>
                <a:ext cx="8442325" cy="2175339"/>
              </a:xfrm>
              <a:prstGeom prst="rect">
                <a:avLst/>
              </a:prstGeom>
              <a:blipFill>
                <a:blip r:embed="rId4"/>
                <a:stretch>
                  <a:fillRect l="-2105" t="-5233" r="-2256" b="-7558"/>
                </a:stretch>
              </a:blipFill>
              <a:ln w="9525">
                <a:noFill/>
                <a:miter lim="800000"/>
                <a:headEnd/>
                <a:tailEnd/>
              </a:ln>
            </p:spPr>
            <p:txBody>
              <a:bodyPr/>
              <a:lstStyle/>
              <a:p>
                <a:r>
                  <a:rPr lang="en-US">
                    <a:noFill/>
                  </a:rPr>
                  <a:t> </a:t>
                </a:r>
              </a:p>
            </p:txBody>
          </p:sp>
        </mc:Fallback>
      </mc:AlternateContent>
      <p:sp>
        <p:nvSpPr>
          <p:cNvPr id="9" name="Text Box 4">
            <a:extLst>
              <a:ext uri="{FF2B5EF4-FFF2-40B4-BE49-F238E27FC236}">
                <a16:creationId xmlns:a16="http://schemas.microsoft.com/office/drawing/2014/main" id="{23FC063D-6E7B-324B-B47D-33D438792EAD}"/>
              </a:ext>
            </a:extLst>
          </p:cNvPr>
          <p:cNvSpPr txBox="1">
            <a:spLocks noChangeArrowheads="1"/>
          </p:cNvSpPr>
          <p:nvPr/>
        </p:nvSpPr>
        <p:spPr bwMode="auto">
          <a:xfrm>
            <a:off x="523874" y="3038195"/>
            <a:ext cx="8442325" cy="2576026"/>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err="1">
                <a:latin typeface="+mn-lt"/>
              </a:rPr>
              <a:t>RooAbsPdf</a:t>
            </a:r>
            <a:endParaRPr lang="en-US" altLang="en-US" b="1" dirty="0">
              <a:latin typeface="+mn-lt"/>
            </a:endParaRPr>
          </a:p>
          <a:p>
            <a:pPr eaLnBrk="1" hangingPunct="1">
              <a:lnSpc>
                <a:spcPct val="93000"/>
              </a:lnSpc>
              <a:buClr>
                <a:srgbClr val="000000"/>
              </a:buClr>
              <a:buSzPct val="85000"/>
            </a:pPr>
            <a:endParaRPr lang="en-US" altLang="en-US" sz="200" b="1" dirty="0">
              <a:latin typeface="+mn-lt"/>
            </a:endParaRPr>
          </a:p>
          <a:p>
            <a:pPr eaLnBrk="1" hangingPunct="1">
              <a:lnSpc>
                <a:spcPct val="93000"/>
              </a:lnSpc>
              <a:buClr>
                <a:srgbClr val="000000"/>
              </a:buClr>
              <a:buSzPct val="85000"/>
            </a:pPr>
            <a:r>
              <a:rPr lang="en-US" altLang="en-US" dirty="0">
                <a:latin typeface="+mn-lt"/>
              </a:rPr>
              <a:t>Abstract base class for distributions. Derived classes exist for the  distributions most commonly used in high energy physics:</a:t>
            </a:r>
          </a:p>
          <a:p>
            <a:pPr eaLnBrk="1" hangingPunct="1">
              <a:lnSpc>
                <a:spcPct val="93000"/>
              </a:lnSpc>
              <a:buClr>
                <a:srgbClr val="000000"/>
              </a:buClr>
              <a:buSzPct val="85000"/>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err="1">
                <a:latin typeface="+mn-lt"/>
              </a:rPr>
              <a:t>RooGaussian</a:t>
            </a: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err="1">
                <a:latin typeface="+mn-lt"/>
              </a:rPr>
              <a:t>RooBreitWigner</a:t>
            </a: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err="1">
                <a:latin typeface="+mn-lt"/>
              </a:rPr>
              <a:t>RooExponential</a:t>
            </a: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sz="2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err="1">
                <a:latin typeface="+mn-lt"/>
              </a:rPr>
              <a:t>RooVogtian</a:t>
            </a:r>
            <a:r>
              <a:rPr lang="en-US" altLang="en-US" dirty="0">
                <a:latin typeface="+mn-lt"/>
              </a:rPr>
              <a:t> (convolution of </a:t>
            </a:r>
            <a:r>
              <a:rPr lang="en-US" altLang="en-US" dirty="0" err="1">
                <a:latin typeface="+mn-lt"/>
              </a:rPr>
              <a:t>Breit</a:t>
            </a:r>
            <a:r>
              <a:rPr lang="en-US" altLang="en-US" dirty="0">
                <a:latin typeface="+mn-lt"/>
              </a:rPr>
              <a:t>-Wigner and Gaussian)</a:t>
            </a:r>
          </a:p>
          <a:p>
            <a:pPr eaLnBrk="1" hangingPunct="1">
              <a:lnSpc>
                <a:spcPct val="93000"/>
              </a:lnSpc>
              <a:buClr>
                <a:srgbClr val="000000"/>
              </a:buClr>
              <a:buSzPct val="85000"/>
            </a:pPr>
            <a:endParaRPr lang="en-US" altLang="en-US" sz="200" dirty="0">
              <a:latin typeface="+mn-lt"/>
            </a:endParaRPr>
          </a:p>
        </p:txBody>
      </p:sp>
      <p:sp>
        <p:nvSpPr>
          <p:cNvPr id="10" name="Text Box 4">
            <a:extLst>
              <a:ext uri="{FF2B5EF4-FFF2-40B4-BE49-F238E27FC236}">
                <a16:creationId xmlns:a16="http://schemas.microsoft.com/office/drawing/2014/main" id="{747D4848-79EF-5F42-B575-6BD8BEA2AC48}"/>
              </a:ext>
            </a:extLst>
          </p:cNvPr>
          <p:cNvSpPr txBox="1">
            <a:spLocks noChangeArrowheads="1"/>
          </p:cNvSpPr>
          <p:nvPr/>
        </p:nvSpPr>
        <p:spPr bwMode="auto">
          <a:xfrm>
            <a:off x="523874" y="5804106"/>
            <a:ext cx="8442325" cy="74417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err="1">
                <a:latin typeface="+mn-lt"/>
              </a:rPr>
              <a:t>RooDataHist</a:t>
            </a:r>
            <a:endParaRPr lang="en-US" altLang="en-US" b="1" dirty="0">
              <a:latin typeface="+mn-lt"/>
            </a:endParaRPr>
          </a:p>
          <a:p>
            <a:pPr eaLnBrk="1" hangingPunct="1">
              <a:lnSpc>
                <a:spcPct val="93000"/>
              </a:lnSpc>
              <a:buClr>
                <a:srgbClr val="000000"/>
              </a:buClr>
              <a:buSzPct val="85000"/>
            </a:pPr>
            <a:endParaRPr lang="en-US" altLang="en-US" sz="200" b="1" dirty="0">
              <a:latin typeface="+mn-lt"/>
            </a:endParaRPr>
          </a:p>
          <a:p>
            <a:pPr eaLnBrk="1" hangingPunct="1">
              <a:lnSpc>
                <a:spcPct val="93000"/>
              </a:lnSpc>
              <a:buClr>
                <a:srgbClr val="000000"/>
              </a:buClr>
              <a:buSzPct val="85000"/>
            </a:pPr>
            <a:r>
              <a:rPr lang="en-US" altLang="en-US" dirty="0">
                <a:latin typeface="+mn-lt"/>
              </a:rPr>
              <a:t>The histogram with the data that we are fitting</a:t>
            </a:r>
          </a:p>
          <a:p>
            <a:pPr eaLnBrk="1" hangingPunct="1">
              <a:lnSpc>
                <a:spcPct val="93000"/>
              </a:lnSpc>
              <a:buClr>
                <a:srgbClr val="000000"/>
              </a:buClr>
              <a:buSzPct val="85000"/>
            </a:pPr>
            <a:endParaRPr lang="en-US" altLang="en-US" sz="200" dirty="0">
              <a:latin typeface="+mn-lt"/>
            </a:endParaRPr>
          </a:p>
        </p:txBody>
      </p:sp>
    </p:spTree>
    <p:extLst>
      <p:ext uri="{BB962C8B-B14F-4D97-AF65-F5344CB8AC3E}">
        <p14:creationId xmlns:p14="http://schemas.microsoft.com/office/powerpoint/2010/main" val="2123428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Usage of </a:t>
            </a:r>
            <a:r>
              <a:rPr lang="en-US" altLang="en-US" sz="3200" b="1" dirty="0" err="1"/>
              <a:t>RooFit</a:t>
            </a:r>
            <a:endParaRPr lang="en-GB" altLang="en-US" sz="3200" b="1" dirty="0"/>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25</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9" name="Text Box 4">
            <a:extLst>
              <a:ext uri="{FF2B5EF4-FFF2-40B4-BE49-F238E27FC236}">
                <a16:creationId xmlns:a16="http://schemas.microsoft.com/office/drawing/2014/main" id="{DF1E1CC9-6916-FE43-A230-43BE459019DB}"/>
              </a:ext>
            </a:extLst>
          </p:cNvPr>
          <p:cNvSpPr txBox="1">
            <a:spLocks noChangeArrowheads="1"/>
          </p:cNvSpPr>
          <p:nvPr/>
        </p:nvSpPr>
        <p:spPr bwMode="auto">
          <a:xfrm>
            <a:off x="477845" y="746892"/>
            <a:ext cx="8442325"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Define the data that we are fitting</a:t>
            </a:r>
            <a:endParaRPr lang="en-US" altLang="en-US" dirty="0">
              <a:latin typeface="+mn-lt"/>
            </a:endParaRPr>
          </a:p>
        </p:txBody>
      </p:sp>
      <p:sp>
        <p:nvSpPr>
          <p:cNvPr id="10" name="Text Box 4">
            <a:extLst>
              <a:ext uri="{FF2B5EF4-FFF2-40B4-BE49-F238E27FC236}">
                <a16:creationId xmlns:a16="http://schemas.microsoft.com/office/drawing/2014/main" id="{7CA915D1-92F4-BF44-8A16-AF3CB701C4DD}"/>
              </a:ext>
            </a:extLst>
          </p:cNvPr>
          <p:cNvSpPr txBox="1">
            <a:spLocks noChangeArrowheads="1"/>
          </p:cNvSpPr>
          <p:nvPr/>
        </p:nvSpPr>
        <p:spPr bwMode="auto">
          <a:xfrm>
            <a:off x="523874" y="3363372"/>
            <a:ext cx="8442325"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Define distribution for signal</a:t>
            </a:r>
            <a:endParaRPr lang="en-US" altLang="en-US" dirty="0">
              <a:latin typeface="+mn-lt"/>
            </a:endParaRPr>
          </a:p>
        </p:txBody>
      </p:sp>
      <p:sp>
        <p:nvSpPr>
          <p:cNvPr id="2" name="Rectangle 1">
            <a:extLst>
              <a:ext uri="{FF2B5EF4-FFF2-40B4-BE49-F238E27FC236}">
                <a16:creationId xmlns:a16="http://schemas.microsoft.com/office/drawing/2014/main" id="{B00D68D8-58DE-9C4C-BC10-0C9DAFDF6EC2}"/>
              </a:ext>
            </a:extLst>
          </p:cNvPr>
          <p:cNvSpPr/>
          <p:nvPr/>
        </p:nvSpPr>
        <p:spPr>
          <a:xfrm>
            <a:off x="400067" y="1358415"/>
            <a:ext cx="8066406" cy="830997"/>
          </a:xfrm>
          <a:prstGeom prst="rect">
            <a:avLst/>
          </a:prstGeom>
          <a:ln>
            <a:noFill/>
          </a:ln>
        </p:spPr>
        <p:txBody>
          <a:bodyPr wrap="square">
            <a:spAutoFit/>
          </a:bodyPr>
          <a:lstStyle/>
          <a:p>
            <a:r>
              <a:rPr lang="en-US" sz="1600" dirty="0" err="1">
                <a:latin typeface="Arial" panose="020B0604020202020204" pitchFamily="34" charset="0"/>
                <a:cs typeface="Arial" panose="020B0604020202020204" pitchFamily="34" charset="0"/>
              </a:rPr>
              <a:t>RooRealVar</a:t>
            </a:r>
            <a:r>
              <a:rPr lang="en-US" sz="1600" dirty="0">
                <a:latin typeface="Arial" panose="020B0604020202020204" pitchFamily="34" charset="0"/>
                <a:cs typeface="Arial" panose="020B0604020202020204" pitchFamily="34" charset="0"/>
              </a:rPr>
              <a:t> observable( "observable" , ”Dimuon mass [GeV]” , </a:t>
            </a:r>
            <a:r>
              <a:rPr lang="en-US" sz="1600" dirty="0" err="1">
                <a:latin typeface="Arial" panose="020B0604020202020204" pitchFamily="34" charset="0"/>
                <a:cs typeface="Arial" panose="020B0604020202020204" pitchFamily="34" charset="0"/>
              </a:rPr>
              <a:t>xMin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xMax</a:t>
            </a:r>
            <a:r>
              <a:rPr lang="en-US" sz="1600" dirty="0">
                <a:latin typeface="Arial" panose="020B0604020202020204" pitchFamily="34" charset="0"/>
                <a:cs typeface="Arial" panose="020B0604020202020204" pitchFamily="34" charset="0"/>
              </a:rPr>
              <a:t> ); </a:t>
            </a:r>
          </a:p>
          <a:p>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RooDataHist</a:t>
            </a:r>
            <a:r>
              <a:rPr lang="en-US" sz="1600" dirty="0">
                <a:latin typeface="Arial" panose="020B0604020202020204" pitchFamily="34" charset="0"/>
                <a:cs typeface="Arial" panose="020B0604020202020204" pitchFamily="34" charset="0"/>
              </a:rPr>
              <a:t> data("data", "data", </a:t>
            </a:r>
            <a:r>
              <a:rPr lang="en-US" sz="1600" dirty="0" err="1">
                <a:latin typeface="Arial" panose="020B0604020202020204" pitchFamily="34" charset="0"/>
                <a:cs typeface="Arial" panose="020B0604020202020204" pitchFamily="34" charset="0"/>
              </a:rPr>
              <a:t>RooArgList</a:t>
            </a:r>
            <a:r>
              <a:rPr lang="en-US" sz="1600" dirty="0">
                <a:latin typeface="Arial" panose="020B0604020202020204" pitchFamily="34" charset="0"/>
                <a:cs typeface="Arial" panose="020B0604020202020204" pitchFamily="34" charset="0"/>
              </a:rPr>
              <a:t>(observable) , </a:t>
            </a:r>
            <a:r>
              <a:rPr lang="en-US" sz="1600" dirty="0" err="1">
                <a:latin typeface="Arial" panose="020B0604020202020204" pitchFamily="34" charset="0"/>
                <a:cs typeface="Arial" panose="020B0604020202020204" pitchFamily="34" charset="0"/>
              </a:rPr>
              <a:t>histogram_mass</a:t>
            </a:r>
            <a:r>
              <a:rPr lang="en-US" sz="1600" dirty="0">
                <a:latin typeface="Arial" panose="020B0604020202020204" pitchFamily="34" charset="0"/>
                <a:cs typeface="Arial" panose="020B0604020202020204" pitchFamily="34" charset="0"/>
              </a:rPr>
              <a:t>);</a:t>
            </a:r>
          </a:p>
        </p:txBody>
      </p:sp>
      <p:sp>
        <p:nvSpPr>
          <p:cNvPr id="11" name="Rounded Rectangle 10">
            <a:extLst>
              <a:ext uri="{FF2B5EF4-FFF2-40B4-BE49-F238E27FC236}">
                <a16:creationId xmlns:a16="http://schemas.microsoft.com/office/drawing/2014/main" id="{A3C4149B-D743-2046-B8A2-FFCA1654C2FE}"/>
              </a:ext>
            </a:extLst>
          </p:cNvPr>
          <p:cNvSpPr/>
          <p:nvPr/>
        </p:nvSpPr>
        <p:spPr>
          <a:xfrm>
            <a:off x="2727298" y="1404156"/>
            <a:ext cx="1192696"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Box 4">
            <a:extLst>
              <a:ext uri="{FF2B5EF4-FFF2-40B4-BE49-F238E27FC236}">
                <a16:creationId xmlns:a16="http://schemas.microsoft.com/office/drawing/2014/main" id="{9247C849-D5FF-BF42-98ED-A98D72288930}"/>
              </a:ext>
            </a:extLst>
          </p:cNvPr>
          <p:cNvSpPr txBox="1">
            <a:spLocks noChangeArrowheads="1"/>
          </p:cNvSpPr>
          <p:nvPr/>
        </p:nvSpPr>
        <p:spPr bwMode="auto">
          <a:xfrm>
            <a:off x="3005206" y="1130139"/>
            <a:ext cx="684201"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Name</a:t>
            </a:r>
            <a:endParaRPr lang="en-US" altLang="en-US" sz="2000" dirty="0">
              <a:solidFill>
                <a:srgbClr val="FF0000"/>
              </a:solidFill>
              <a:latin typeface="Lucida Calligraphy" panose="03010101010101010101" pitchFamily="66" charset="77"/>
            </a:endParaRPr>
          </a:p>
        </p:txBody>
      </p:sp>
      <p:sp>
        <p:nvSpPr>
          <p:cNvPr id="13" name="Rounded Rectangle 12">
            <a:extLst>
              <a:ext uri="{FF2B5EF4-FFF2-40B4-BE49-F238E27FC236}">
                <a16:creationId xmlns:a16="http://schemas.microsoft.com/office/drawing/2014/main" id="{197184BF-D5AF-AA4A-9C5D-6A6264D171DA}"/>
              </a:ext>
            </a:extLst>
          </p:cNvPr>
          <p:cNvSpPr/>
          <p:nvPr/>
        </p:nvSpPr>
        <p:spPr>
          <a:xfrm>
            <a:off x="4038117" y="1411912"/>
            <a:ext cx="2019619" cy="259962"/>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Box 4">
            <a:extLst>
              <a:ext uri="{FF2B5EF4-FFF2-40B4-BE49-F238E27FC236}">
                <a16:creationId xmlns:a16="http://schemas.microsoft.com/office/drawing/2014/main" id="{9B8E147C-F573-BD42-A486-622D42AB378F}"/>
              </a:ext>
            </a:extLst>
          </p:cNvPr>
          <p:cNvSpPr txBox="1">
            <a:spLocks noChangeArrowheads="1"/>
          </p:cNvSpPr>
          <p:nvPr/>
        </p:nvSpPr>
        <p:spPr bwMode="auto">
          <a:xfrm>
            <a:off x="4878798" y="1137321"/>
            <a:ext cx="684201"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Title</a:t>
            </a:r>
            <a:endParaRPr lang="en-US" altLang="en-US" sz="2000" dirty="0">
              <a:solidFill>
                <a:srgbClr val="00B050"/>
              </a:solidFill>
              <a:latin typeface="Lucida Calligraphy" panose="03010101010101010101" pitchFamily="66" charset="77"/>
            </a:endParaRPr>
          </a:p>
        </p:txBody>
      </p:sp>
      <p:sp>
        <p:nvSpPr>
          <p:cNvPr id="15" name="Rounded Rectangle 14">
            <a:extLst>
              <a:ext uri="{FF2B5EF4-FFF2-40B4-BE49-F238E27FC236}">
                <a16:creationId xmlns:a16="http://schemas.microsoft.com/office/drawing/2014/main" id="{9344B9C8-BA86-684A-B14C-DEFD09B81A91}"/>
              </a:ext>
            </a:extLst>
          </p:cNvPr>
          <p:cNvSpPr/>
          <p:nvPr/>
        </p:nvSpPr>
        <p:spPr>
          <a:xfrm>
            <a:off x="6144991" y="1402633"/>
            <a:ext cx="1127565" cy="259962"/>
          </a:xfrm>
          <a:prstGeom prst="roundRect">
            <a:avLst/>
          </a:prstGeom>
          <a:noFill/>
          <a:ln w="19050">
            <a:solidFill>
              <a:srgbClr val="00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Box 4">
            <a:extLst>
              <a:ext uri="{FF2B5EF4-FFF2-40B4-BE49-F238E27FC236}">
                <a16:creationId xmlns:a16="http://schemas.microsoft.com/office/drawing/2014/main" id="{62FF5FFB-8EED-9D44-B0C1-719090CB69E8}"/>
              </a:ext>
            </a:extLst>
          </p:cNvPr>
          <p:cNvSpPr txBox="1">
            <a:spLocks noChangeArrowheads="1"/>
          </p:cNvSpPr>
          <p:nvPr/>
        </p:nvSpPr>
        <p:spPr bwMode="auto">
          <a:xfrm>
            <a:off x="6089539" y="1120357"/>
            <a:ext cx="1270271"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x-Axis range</a:t>
            </a:r>
            <a:endParaRPr lang="en-US" altLang="en-US" sz="2000" dirty="0">
              <a:solidFill>
                <a:srgbClr val="008BFF"/>
              </a:solidFill>
              <a:latin typeface="Lucida Calligraphy" panose="03010101010101010101" pitchFamily="66" charset="77"/>
            </a:endParaRPr>
          </a:p>
        </p:txBody>
      </p:sp>
      <p:sp>
        <p:nvSpPr>
          <p:cNvPr id="17" name="Rounded Rectangle 16">
            <a:extLst>
              <a:ext uri="{FF2B5EF4-FFF2-40B4-BE49-F238E27FC236}">
                <a16:creationId xmlns:a16="http://schemas.microsoft.com/office/drawing/2014/main" id="{45F6445C-72C1-3E4A-B2A6-BD42BF61030C}"/>
              </a:ext>
            </a:extLst>
          </p:cNvPr>
          <p:cNvSpPr/>
          <p:nvPr/>
        </p:nvSpPr>
        <p:spPr>
          <a:xfrm>
            <a:off x="3434460" y="1896631"/>
            <a:ext cx="2195064" cy="25996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Box 4">
            <a:extLst>
              <a:ext uri="{FF2B5EF4-FFF2-40B4-BE49-F238E27FC236}">
                <a16:creationId xmlns:a16="http://schemas.microsoft.com/office/drawing/2014/main" id="{FDB8CA5F-1329-C540-9BA2-0A9FE557CF6D}"/>
              </a:ext>
            </a:extLst>
          </p:cNvPr>
          <p:cNvSpPr txBox="1">
            <a:spLocks noChangeArrowheads="1"/>
          </p:cNvSpPr>
          <p:nvPr/>
        </p:nvSpPr>
        <p:spPr bwMode="auto">
          <a:xfrm>
            <a:off x="842838" y="2210090"/>
            <a:ext cx="6949439" cy="86401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C00000"/>
                </a:solidFill>
                <a:latin typeface="+mn-lt"/>
              </a:rPr>
              <a:t>Container that allows to pass either one or multiple objects;</a:t>
            </a:r>
          </a:p>
          <a:p>
            <a:pPr eaLnBrk="1" hangingPunct="1">
              <a:lnSpc>
                <a:spcPct val="93000"/>
              </a:lnSpc>
              <a:buClr>
                <a:srgbClr val="000000"/>
              </a:buClr>
              <a:buSzPct val="45000"/>
            </a:pPr>
            <a:r>
              <a:rPr lang="en-US" altLang="en-US" sz="2000" dirty="0">
                <a:solidFill>
                  <a:srgbClr val="C00000"/>
                </a:solidFill>
                <a:latin typeface="+mn-lt"/>
              </a:rPr>
              <a:t>here we telling </a:t>
            </a:r>
            <a:r>
              <a:rPr lang="en-US" altLang="en-US" sz="2000" dirty="0" err="1">
                <a:solidFill>
                  <a:srgbClr val="C00000"/>
                </a:solidFill>
                <a:latin typeface="+mn-lt"/>
              </a:rPr>
              <a:t>RooFit</a:t>
            </a:r>
            <a:r>
              <a:rPr lang="en-US" altLang="en-US" sz="2000" dirty="0">
                <a:solidFill>
                  <a:srgbClr val="C00000"/>
                </a:solidFill>
                <a:latin typeface="+mn-lt"/>
              </a:rPr>
              <a:t> that the dimuon mass observable represents the x-axis of the histogram</a:t>
            </a:r>
            <a:endParaRPr lang="en-US" altLang="en-US" sz="2000" dirty="0">
              <a:solidFill>
                <a:srgbClr val="C00000"/>
              </a:solidFill>
              <a:latin typeface="Lucida Calligraphy" panose="03010101010101010101" pitchFamily="66" charset="77"/>
            </a:endParaRPr>
          </a:p>
        </p:txBody>
      </p:sp>
      <p:sp>
        <p:nvSpPr>
          <p:cNvPr id="3" name="Rectangle 2">
            <a:extLst>
              <a:ext uri="{FF2B5EF4-FFF2-40B4-BE49-F238E27FC236}">
                <a16:creationId xmlns:a16="http://schemas.microsoft.com/office/drawing/2014/main" id="{AA391E64-43AE-9E45-9722-9F9694537114}"/>
              </a:ext>
            </a:extLst>
          </p:cNvPr>
          <p:cNvSpPr/>
          <p:nvPr/>
        </p:nvSpPr>
        <p:spPr>
          <a:xfrm>
            <a:off x="422097" y="3898124"/>
            <a:ext cx="8625117" cy="2062103"/>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double </a:t>
            </a:r>
            <a:r>
              <a:rPr lang="en-US" sz="1600" dirty="0" err="1">
                <a:latin typeface="Arial" panose="020B0604020202020204" pitchFamily="34" charset="0"/>
                <a:cs typeface="Arial" panose="020B0604020202020204" pitchFamily="34" charset="0"/>
              </a:rPr>
              <a:t>mZ</a:t>
            </a:r>
            <a:r>
              <a:rPr lang="en-US" sz="1600" dirty="0">
                <a:latin typeface="Arial" panose="020B0604020202020204" pitchFamily="34" charset="0"/>
                <a:cs typeface="Arial" panose="020B0604020202020204" pitchFamily="34" charset="0"/>
              </a:rPr>
              <a:t> = 91.2; // GeV</a:t>
            </a:r>
          </a:p>
          <a:p>
            <a:r>
              <a:rPr lang="en-US" sz="1600" dirty="0" err="1">
                <a:latin typeface="Arial" panose="020B0604020202020204" pitchFamily="34" charset="0"/>
                <a:cs typeface="Arial" panose="020B0604020202020204" pitchFamily="34" charset="0"/>
              </a:rPr>
              <a:t>RooRealVar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mean_gauss</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mean_gauss</a:t>
            </a:r>
            <a:r>
              <a:rPr lang="en-US" sz="1600" dirty="0">
                <a:latin typeface="Arial" panose="020B0604020202020204" pitchFamily="34" charset="0"/>
                <a:cs typeface="Arial" panose="020B0604020202020204" pitchFamily="34" charset="0"/>
              </a:rPr>
              <a:t>", "Gaussian mean", </a:t>
            </a:r>
            <a:r>
              <a:rPr lang="en-US" sz="1600" dirty="0" err="1">
                <a:latin typeface="Arial" panose="020B0604020202020204" pitchFamily="34" charset="0"/>
                <a:cs typeface="Arial" panose="020B0604020202020204" pitchFamily="34" charset="0"/>
              </a:rPr>
              <a:t>mZ</a:t>
            </a:r>
            <a:r>
              <a:rPr lang="en-US" sz="1600" dirty="0">
                <a:latin typeface="Arial" panose="020B0604020202020204" pitchFamily="34" charset="0"/>
                <a:cs typeface="Arial" panose="020B0604020202020204" pitchFamily="34" charset="0"/>
              </a:rPr>
              <a:t>, 0.8*</a:t>
            </a:r>
            <a:r>
              <a:rPr lang="en-US" sz="1600" dirty="0" err="1">
                <a:latin typeface="Arial" panose="020B0604020202020204" pitchFamily="34" charset="0"/>
                <a:cs typeface="Arial" panose="020B0604020202020204" pitchFamily="34" charset="0"/>
              </a:rPr>
              <a:t>mZ</a:t>
            </a:r>
            <a:r>
              <a:rPr lang="en-US" sz="1600" dirty="0">
                <a:latin typeface="Arial" panose="020B0604020202020204" pitchFamily="34" charset="0"/>
                <a:cs typeface="Arial" panose="020B0604020202020204" pitchFamily="34" charset="0"/>
              </a:rPr>
              <a:t>, 1.2*</a:t>
            </a:r>
            <a:r>
              <a:rPr lang="en-US" sz="1600" dirty="0" err="1">
                <a:latin typeface="Arial" panose="020B0604020202020204" pitchFamily="34" charset="0"/>
                <a:cs typeface="Arial" panose="020B0604020202020204" pitchFamily="34" charset="0"/>
              </a:rPr>
              <a:t>mZ</a:t>
            </a:r>
            <a:r>
              <a:rPr lang="en-US" sz="1600" dirty="0">
                <a:latin typeface="Arial" panose="020B0604020202020204" pitchFamily="34" charset="0"/>
                <a:cs typeface="Arial" panose="020B0604020202020204" pitchFamily="34" charset="0"/>
              </a:rPr>
              <a:t> );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double width = 4.5; // GeV</a:t>
            </a:r>
          </a:p>
          <a:p>
            <a:r>
              <a:rPr lang="en-US" sz="1600" dirty="0" err="1">
                <a:latin typeface="Arial" panose="020B0604020202020204" pitchFamily="34" charset="0"/>
                <a:cs typeface="Arial" panose="020B0604020202020204" pitchFamily="34" charset="0"/>
              </a:rPr>
              <a:t>RooRealVar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sigma_gauss</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sigma_gauss</a:t>
            </a:r>
            <a:r>
              <a:rPr lang="en-US" sz="1600" dirty="0">
                <a:latin typeface="Arial" panose="020B0604020202020204" pitchFamily="34" charset="0"/>
                <a:cs typeface="Arial" panose="020B0604020202020204" pitchFamily="34" charset="0"/>
              </a:rPr>
              <a:t>", "Gaussian resolution", width, 0., 2.*width);</a:t>
            </a:r>
          </a:p>
          <a:p>
            <a:r>
              <a:rPr lang="en-US" sz="1600" dirty="0">
                <a:latin typeface="Arial" panose="020B0604020202020204" pitchFamily="34" charset="0"/>
                <a:cs typeface="Arial" panose="020B0604020202020204" pitchFamily="34" charset="0"/>
              </a:rPr>
              <a:t> </a:t>
            </a:r>
          </a:p>
          <a:p>
            <a:endParaRPr lang="en-US" sz="800" dirty="0">
              <a:latin typeface="Arial" panose="020B0604020202020204" pitchFamily="34" charset="0"/>
              <a:cs typeface="Arial" panose="020B0604020202020204" pitchFamily="34" charset="0"/>
            </a:endParaRPr>
          </a:p>
          <a:p>
            <a:endParaRPr lang="en-US" sz="8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RooGaussian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model_S</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model_S</a:t>
            </a:r>
            <a:r>
              <a:rPr lang="en-US" sz="1600" dirty="0">
                <a:latin typeface="Arial" panose="020B0604020202020204" pitchFamily="34" charset="0"/>
                <a:cs typeface="Arial" panose="020B0604020202020204" pitchFamily="34" charset="0"/>
              </a:rPr>
              <a:t>", "Signal model", observable , </a:t>
            </a:r>
            <a:r>
              <a:rPr lang="en-US" sz="1600" dirty="0" err="1">
                <a:latin typeface="Arial" panose="020B0604020202020204" pitchFamily="34" charset="0"/>
                <a:cs typeface="Arial" panose="020B0604020202020204" pitchFamily="34" charset="0"/>
              </a:rPr>
              <a:t>mean_gauss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sigma_gauss</a:t>
            </a:r>
            <a:r>
              <a:rPr lang="en-US" sz="1600" dirty="0">
                <a:latin typeface="Arial" panose="020B0604020202020204" pitchFamily="34" charset="0"/>
                <a:cs typeface="Arial" panose="020B0604020202020204" pitchFamily="34" charset="0"/>
              </a:rPr>
              <a:t>);</a:t>
            </a:r>
          </a:p>
        </p:txBody>
      </p:sp>
      <p:sp>
        <p:nvSpPr>
          <p:cNvPr id="19" name="Rounded Rectangle 18">
            <a:extLst>
              <a:ext uri="{FF2B5EF4-FFF2-40B4-BE49-F238E27FC236}">
                <a16:creationId xmlns:a16="http://schemas.microsoft.com/office/drawing/2014/main" id="{FC8CE611-5B88-B84E-B62C-38D5A69826E0}"/>
              </a:ext>
            </a:extLst>
          </p:cNvPr>
          <p:cNvSpPr/>
          <p:nvPr/>
        </p:nvSpPr>
        <p:spPr>
          <a:xfrm>
            <a:off x="5953399" y="4203715"/>
            <a:ext cx="1902490"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Box 4">
            <a:extLst>
              <a:ext uri="{FF2B5EF4-FFF2-40B4-BE49-F238E27FC236}">
                <a16:creationId xmlns:a16="http://schemas.microsoft.com/office/drawing/2014/main" id="{822266A6-FDDC-ED4B-B36B-CE08C43F9E07}"/>
              </a:ext>
            </a:extLst>
          </p:cNvPr>
          <p:cNvSpPr txBox="1">
            <a:spLocks noChangeArrowheads="1"/>
          </p:cNvSpPr>
          <p:nvPr/>
        </p:nvSpPr>
        <p:spPr bwMode="auto">
          <a:xfrm>
            <a:off x="5486402" y="3929832"/>
            <a:ext cx="3560812"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initial value, minimum, maximum</a:t>
            </a:r>
            <a:endParaRPr lang="en-US" altLang="en-US" sz="2000" dirty="0">
              <a:solidFill>
                <a:srgbClr val="FF0000"/>
              </a:solidFill>
              <a:latin typeface="Lucida Calligraphy" panose="03010101010101010101" pitchFamily="66" charset="77"/>
            </a:endParaRPr>
          </a:p>
        </p:txBody>
      </p:sp>
      <p:sp>
        <p:nvSpPr>
          <p:cNvPr id="21" name="Text Box 4">
            <a:extLst>
              <a:ext uri="{FF2B5EF4-FFF2-40B4-BE49-F238E27FC236}">
                <a16:creationId xmlns:a16="http://schemas.microsoft.com/office/drawing/2014/main" id="{08698B25-34A7-2040-858C-1347DD1B7749}"/>
              </a:ext>
            </a:extLst>
          </p:cNvPr>
          <p:cNvSpPr txBox="1">
            <a:spLocks noChangeArrowheads="1"/>
          </p:cNvSpPr>
          <p:nvPr/>
        </p:nvSpPr>
        <p:spPr bwMode="auto">
          <a:xfrm>
            <a:off x="3575437" y="5956384"/>
            <a:ext cx="4693920"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Here we are telling </a:t>
            </a:r>
            <a:r>
              <a:rPr lang="en-US" altLang="en-US" sz="2000" dirty="0" err="1">
                <a:solidFill>
                  <a:srgbClr val="008BFF"/>
                </a:solidFill>
                <a:latin typeface="+mn-lt"/>
              </a:rPr>
              <a:t>RooFit</a:t>
            </a:r>
            <a:r>
              <a:rPr lang="en-US" altLang="en-US" sz="2000" dirty="0">
                <a:solidFill>
                  <a:srgbClr val="008BFF"/>
                </a:solidFill>
                <a:latin typeface="+mn-lt"/>
              </a:rPr>
              <a:t> that the Gaussian is a function of the dimuon mass observable</a:t>
            </a:r>
            <a:endParaRPr lang="en-US" altLang="en-US" sz="2000" dirty="0">
              <a:solidFill>
                <a:srgbClr val="008BFF"/>
              </a:solidFill>
              <a:latin typeface="Lucida Calligraphy" panose="03010101010101010101" pitchFamily="66" charset="77"/>
            </a:endParaRPr>
          </a:p>
        </p:txBody>
      </p:sp>
      <p:sp>
        <p:nvSpPr>
          <p:cNvPr id="24" name="Rounded Rectangle 23">
            <a:extLst>
              <a:ext uri="{FF2B5EF4-FFF2-40B4-BE49-F238E27FC236}">
                <a16:creationId xmlns:a16="http://schemas.microsoft.com/office/drawing/2014/main" id="{185583B7-B4D4-B441-A12C-60C70A742C73}"/>
              </a:ext>
            </a:extLst>
          </p:cNvPr>
          <p:cNvSpPr/>
          <p:nvPr/>
        </p:nvSpPr>
        <p:spPr>
          <a:xfrm>
            <a:off x="5124213" y="5650587"/>
            <a:ext cx="1058327" cy="259962"/>
          </a:xfrm>
          <a:prstGeom prst="roundRect">
            <a:avLst/>
          </a:prstGeom>
          <a:noFill/>
          <a:ln w="19050">
            <a:solidFill>
              <a:srgbClr val="00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8BFF"/>
              </a:solidFill>
            </a:endParaRPr>
          </a:p>
        </p:txBody>
      </p:sp>
      <p:sp>
        <p:nvSpPr>
          <p:cNvPr id="25" name="Rounded Rectangle 24">
            <a:extLst>
              <a:ext uri="{FF2B5EF4-FFF2-40B4-BE49-F238E27FC236}">
                <a16:creationId xmlns:a16="http://schemas.microsoft.com/office/drawing/2014/main" id="{12B01F20-3DD4-CA48-B351-547A00254E01}"/>
              </a:ext>
            </a:extLst>
          </p:cNvPr>
          <p:cNvSpPr/>
          <p:nvPr/>
        </p:nvSpPr>
        <p:spPr>
          <a:xfrm>
            <a:off x="476521" y="5671090"/>
            <a:ext cx="1296620" cy="259962"/>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Box 4">
            <a:extLst>
              <a:ext uri="{FF2B5EF4-FFF2-40B4-BE49-F238E27FC236}">
                <a16:creationId xmlns:a16="http://schemas.microsoft.com/office/drawing/2014/main" id="{02B4ADA4-E4BE-734C-ABD1-6C56984779AB}"/>
              </a:ext>
            </a:extLst>
          </p:cNvPr>
          <p:cNvSpPr txBox="1">
            <a:spLocks noChangeArrowheads="1"/>
          </p:cNvSpPr>
          <p:nvPr/>
        </p:nvSpPr>
        <p:spPr bwMode="auto">
          <a:xfrm>
            <a:off x="476520" y="5391413"/>
            <a:ext cx="4095479"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use Gaussian distribution for the signal</a:t>
            </a:r>
            <a:endParaRPr lang="en-US" altLang="en-US" sz="2000" dirty="0">
              <a:solidFill>
                <a:srgbClr val="00B050"/>
              </a:solidFill>
              <a:latin typeface="Lucida Calligraphy" panose="03010101010101010101" pitchFamily="66" charset="77"/>
            </a:endParaRPr>
          </a:p>
        </p:txBody>
      </p:sp>
    </p:spTree>
    <p:extLst>
      <p:ext uri="{BB962C8B-B14F-4D97-AF65-F5344CB8AC3E}">
        <p14:creationId xmlns:p14="http://schemas.microsoft.com/office/powerpoint/2010/main" val="104953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26</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9" name="Text Box 4">
            <a:extLst>
              <a:ext uri="{FF2B5EF4-FFF2-40B4-BE49-F238E27FC236}">
                <a16:creationId xmlns:a16="http://schemas.microsoft.com/office/drawing/2014/main" id="{DF1E1CC9-6916-FE43-A230-43BE459019DB}"/>
              </a:ext>
            </a:extLst>
          </p:cNvPr>
          <p:cNvSpPr txBox="1">
            <a:spLocks noChangeArrowheads="1"/>
          </p:cNvSpPr>
          <p:nvPr/>
        </p:nvSpPr>
        <p:spPr bwMode="auto">
          <a:xfrm>
            <a:off x="477845" y="746892"/>
            <a:ext cx="8442325"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Define distribution for background</a:t>
            </a:r>
            <a:endParaRPr lang="en-US" altLang="en-US" dirty="0">
              <a:latin typeface="+mn-lt"/>
            </a:endParaRPr>
          </a:p>
        </p:txBody>
      </p:sp>
      <p:sp>
        <p:nvSpPr>
          <p:cNvPr id="23" name="Rectangle 22">
            <a:extLst>
              <a:ext uri="{FF2B5EF4-FFF2-40B4-BE49-F238E27FC236}">
                <a16:creationId xmlns:a16="http://schemas.microsoft.com/office/drawing/2014/main" id="{F6A47ABA-E824-C34E-862C-4565936C2986}"/>
              </a:ext>
            </a:extLst>
          </p:cNvPr>
          <p:cNvSpPr/>
          <p:nvPr/>
        </p:nvSpPr>
        <p:spPr>
          <a:xfrm>
            <a:off x="422097" y="1226488"/>
            <a:ext cx="8292533" cy="132343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double lambda = -0.1;</a:t>
            </a:r>
          </a:p>
          <a:p>
            <a:r>
              <a:rPr lang="en-US" sz="1600" dirty="0" err="1">
                <a:latin typeface="Arial" panose="020B0604020202020204" pitchFamily="34" charset="0"/>
                <a:cs typeface="Arial" panose="020B0604020202020204" pitchFamily="34" charset="0"/>
              </a:rPr>
              <a:t>RooRealVar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lambda_exp</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lambda_exp</a:t>
            </a:r>
            <a:r>
              <a:rPr lang="en-US" sz="1600" dirty="0">
                <a:latin typeface="Arial" panose="020B0604020202020204" pitchFamily="34" charset="0"/>
                <a:cs typeface="Arial" panose="020B0604020202020204" pitchFamily="34" charset="0"/>
              </a:rPr>
              <a:t>", "Background shape", lambda, 10.*lambda, 0. ); </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RooExponential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model_B</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pdf_B</a:t>
            </a:r>
            <a:r>
              <a:rPr lang="en-US" sz="1600" dirty="0">
                <a:latin typeface="Arial" panose="020B0604020202020204" pitchFamily="34" charset="0"/>
                <a:cs typeface="Arial" panose="020B0604020202020204" pitchFamily="34" charset="0"/>
              </a:rPr>
              <a:t>", "Background model", observable , </a:t>
            </a:r>
            <a:r>
              <a:rPr lang="en-US" sz="1600" dirty="0" err="1">
                <a:latin typeface="Arial" panose="020B0604020202020204" pitchFamily="34" charset="0"/>
                <a:cs typeface="Arial" panose="020B0604020202020204" pitchFamily="34" charset="0"/>
              </a:rPr>
              <a:t>lambda_exp</a:t>
            </a:r>
            <a:r>
              <a:rPr lang="en-US" sz="1600" dirty="0">
                <a:latin typeface="Arial" panose="020B0604020202020204" pitchFamily="34" charset="0"/>
                <a:cs typeface="Arial" panose="020B0604020202020204" pitchFamily="34" charset="0"/>
              </a:rPr>
              <a:t>); </a:t>
            </a:r>
          </a:p>
        </p:txBody>
      </p:sp>
      <p:sp>
        <p:nvSpPr>
          <p:cNvPr id="27" name="Rounded Rectangle 26">
            <a:extLst>
              <a:ext uri="{FF2B5EF4-FFF2-40B4-BE49-F238E27FC236}">
                <a16:creationId xmlns:a16="http://schemas.microsoft.com/office/drawing/2014/main" id="{1DCB18B5-589A-D249-980C-F2161B5A1294}"/>
              </a:ext>
            </a:extLst>
          </p:cNvPr>
          <p:cNvSpPr/>
          <p:nvPr/>
        </p:nvSpPr>
        <p:spPr>
          <a:xfrm>
            <a:off x="6105844" y="1516274"/>
            <a:ext cx="2282782"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Box 4">
            <a:extLst>
              <a:ext uri="{FF2B5EF4-FFF2-40B4-BE49-F238E27FC236}">
                <a16:creationId xmlns:a16="http://schemas.microsoft.com/office/drawing/2014/main" id="{CEC6A511-EC32-1848-87C3-422E87F0143E}"/>
              </a:ext>
            </a:extLst>
          </p:cNvPr>
          <p:cNvSpPr txBox="1">
            <a:spLocks noChangeArrowheads="1"/>
          </p:cNvSpPr>
          <p:nvPr/>
        </p:nvSpPr>
        <p:spPr bwMode="auto">
          <a:xfrm>
            <a:off x="5591139" y="1242391"/>
            <a:ext cx="3560812"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initial value, minimum, maximum</a:t>
            </a:r>
            <a:endParaRPr lang="en-US" altLang="en-US" sz="2000" dirty="0">
              <a:solidFill>
                <a:srgbClr val="FF0000"/>
              </a:solidFill>
              <a:latin typeface="Lucida Calligraphy" panose="03010101010101010101" pitchFamily="66" charset="77"/>
            </a:endParaRPr>
          </a:p>
        </p:txBody>
      </p:sp>
      <mc:AlternateContent xmlns:mc="http://schemas.openxmlformats.org/markup-compatibility/2006" xmlns:a14="http://schemas.microsoft.com/office/drawing/2010/main">
        <mc:Choice Requires="a14">
          <p:sp>
            <p:nvSpPr>
              <p:cNvPr id="29" name="Text Box 4">
                <a:extLst>
                  <a:ext uri="{FF2B5EF4-FFF2-40B4-BE49-F238E27FC236}">
                    <a16:creationId xmlns:a16="http://schemas.microsoft.com/office/drawing/2014/main" id="{EC7821A3-2641-A141-9636-F9AC5B8BF335}"/>
                  </a:ext>
                </a:extLst>
              </p:cNvPr>
              <p:cNvSpPr txBox="1">
                <a:spLocks noChangeArrowheads="1"/>
              </p:cNvSpPr>
              <p:nvPr/>
            </p:nvSpPr>
            <p:spPr bwMode="auto">
              <a:xfrm>
                <a:off x="476520" y="1972352"/>
                <a:ext cx="7339611" cy="29065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use falling (</a:t>
                </a:r>
                <a14:m>
                  <m:oMath xmlns:m="http://schemas.openxmlformats.org/officeDocument/2006/math">
                    <m:r>
                      <a:rPr lang="en-US" altLang="en-US" sz="2000" b="0" i="1" smtClean="0">
                        <a:solidFill>
                          <a:srgbClr val="00B050"/>
                        </a:solidFill>
                        <a:latin typeface="Cambria Math" panose="02040503050406030204" pitchFamily="18" charset="0"/>
                      </a:rPr>
                      <m:t>𝜆</m:t>
                    </m:r>
                    <m:r>
                      <a:rPr lang="en-US" altLang="en-US" sz="2000" b="0" i="1" smtClean="0">
                        <a:solidFill>
                          <a:srgbClr val="00B050"/>
                        </a:solidFill>
                        <a:latin typeface="Cambria Math" panose="02040503050406030204" pitchFamily="18" charset="0"/>
                      </a:rPr>
                      <m:t>&lt;0</m:t>
                    </m:r>
                  </m:oMath>
                </a14:m>
                <a:r>
                  <a:rPr lang="en-US" altLang="en-US" sz="2000" dirty="0">
                    <a:solidFill>
                      <a:srgbClr val="00B050"/>
                    </a:solidFill>
                    <a:latin typeface="+mn-lt"/>
                  </a:rPr>
                  <a:t>) Exponential distribution for the background</a:t>
                </a:r>
                <a:endParaRPr lang="en-US" altLang="en-US" sz="2000" dirty="0">
                  <a:solidFill>
                    <a:srgbClr val="00B050"/>
                  </a:solidFill>
                  <a:latin typeface="Lucida Calligraphy" panose="03010101010101010101" pitchFamily="66" charset="77"/>
                </a:endParaRPr>
              </a:p>
            </p:txBody>
          </p:sp>
        </mc:Choice>
        <mc:Fallback xmlns="">
          <p:sp>
            <p:nvSpPr>
              <p:cNvPr id="29" name="Text Box 4">
                <a:extLst>
                  <a:ext uri="{FF2B5EF4-FFF2-40B4-BE49-F238E27FC236}">
                    <a16:creationId xmlns:a16="http://schemas.microsoft.com/office/drawing/2014/main" id="{EC7821A3-2641-A141-9636-F9AC5B8BF335}"/>
                  </a:ext>
                </a:extLst>
              </p:cNvPr>
              <p:cNvSpPr txBox="1">
                <a:spLocks noRot="1" noChangeAspect="1" noMove="1" noResize="1" noEditPoints="1" noAdjustHandles="1" noChangeArrowheads="1" noChangeShapeType="1" noTextEdit="1"/>
              </p:cNvSpPr>
              <p:nvPr/>
            </p:nvSpPr>
            <p:spPr bwMode="auto">
              <a:xfrm>
                <a:off x="476520" y="1972352"/>
                <a:ext cx="7339611" cy="290657"/>
              </a:xfrm>
              <a:prstGeom prst="rect">
                <a:avLst/>
              </a:prstGeom>
              <a:blipFill>
                <a:blip r:embed="rId4"/>
                <a:stretch>
                  <a:fillRect l="-2076" t="-33333" b="-45833"/>
                </a:stretch>
              </a:blipFill>
              <a:ln w="9525">
                <a:noFill/>
                <a:miter lim="800000"/>
                <a:headEnd/>
                <a:tailEnd/>
              </a:ln>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F9E4D92A-4688-6C43-B277-EAF6B4FEC7D1}"/>
              </a:ext>
            </a:extLst>
          </p:cNvPr>
          <p:cNvSpPr/>
          <p:nvPr/>
        </p:nvSpPr>
        <p:spPr>
          <a:xfrm>
            <a:off x="476519" y="2260148"/>
            <a:ext cx="1495403" cy="259962"/>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Box 4">
            <a:extLst>
              <a:ext uri="{FF2B5EF4-FFF2-40B4-BE49-F238E27FC236}">
                <a16:creationId xmlns:a16="http://schemas.microsoft.com/office/drawing/2014/main" id="{C4C79C03-522D-5A4B-B478-DB3029C1B9F3}"/>
              </a:ext>
            </a:extLst>
          </p:cNvPr>
          <p:cNvSpPr txBox="1">
            <a:spLocks noChangeArrowheads="1"/>
          </p:cNvSpPr>
          <p:nvPr/>
        </p:nvSpPr>
        <p:spPr bwMode="auto">
          <a:xfrm>
            <a:off x="3813976" y="2559379"/>
            <a:ext cx="4980167"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Here we are telling </a:t>
            </a:r>
            <a:r>
              <a:rPr lang="en-US" altLang="en-US" sz="2000" dirty="0" err="1">
                <a:solidFill>
                  <a:srgbClr val="008BFF"/>
                </a:solidFill>
                <a:latin typeface="+mn-lt"/>
              </a:rPr>
              <a:t>RooFit</a:t>
            </a:r>
            <a:r>
              <a:rPr lang="en-US" altLang="en-US" sz="2000" dirty="0">
                <a:solidFill>
                  <a:srgbClr val="008BFF"/>
                </a:solidFill>
                <a:latin typeface="+mn-lt"/>
              </a:rPr>
              <a:t> that the Exponential is a function of the dimuon mass observable</a:t>
            </a:r>
            <a:endParaRPr lang="en-US" altLang="en-US" sz="2000" dirty="0">
              <a:solidFill>
                <a:srgbClr val="008BFF"/>
              </a:solidFill>
              <a:latin typeface="Lucida Calligraphy" panose="03010101010101010101" pitchFamily="66" charset="77"/>
            </a:endParaRPr>
          </a:p>
        </p:txBody>
      </p:sp>
      <p:sp>
        <p:nvSpPr>
          <p:cNvPr id="32" name="Rounded Rectangle 31">
            <a:extLst>
              <a:ext uri="{FF2B5EF4-FFF2-40B4-BE49-F238E27FC236}">
                <a16:creationId xmlns:a16="http://schemas.microsoft.com/office/drawing/2014/main" id="{F7DC40EA-8666-7940-863A-FF8CA7CABA1D}"/>
              </a:ext>
            </a:extLst>
          </p:cNvPr>
          <p:cNvSpPr/>
          <p:nvPr/>
        </p:nvSpPr>
        <p:spPr>
          <a:xfrm>
            <a:off x="5569486" y="2253582"/>
            <a:ext cx="1058327" cy="259962"/>
          </a:xfrm>
          <a:prstGeom prst="roundRect">
            <a:avLst/>
          </a:prstGeom>
          <a:noFill/>
          <a:ln w="19050">
            <a:solidFill>
              <a:srgbClr val="00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8BFF"/>
              </a:solidFill>
            </a:endParaRPr>
          </a:p>
        </p:txBody>
      </p:sp>
      <p:sp>
        <p:nvSpPr>
          <p:cNvPr id="39" name="Text Box 4">
            <a:extLst>
              <a:ext uri="{FF2B5EF4-FFF2-40B4-BE49-F238E27FC236}">
                <a16:creationId xmlns:a16="http://schemas.microsoft.com/office/drawing/2014/main" id="{5DB3A1EF-AF2D-1040-A2C6-928E192F9523}"/>
              </a:ext>
            </a:extLst>
          </p:cNvPr>
          <p:cNvSpPr txBox="1">
            <a:spLocks noChangeArrowheads="1"/>
          </p:cNvSpPr>
          <p:nvPr/>
        </p:nvSpPr>
        <p:spPr bwMode="auto">
          <a:xfrm>
            <a:off x="477845" y="3641890"/>
            <a:ext cx="8442325" cy="140256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N.B.: </a:t>
            </a:r>
            <a:r>
              <a:rPr lang="en-US" altLang="en-US" dirty="0">
                <a:latin typeface="+mn-lt"/>
              </a:rPr>
              <a:t>By defining the histogram that we are fitting as well as the signal and background distributions to depend on the same observable, we are “</a:t>
            </a:r>
            <a:r>
              <a:rPr lang="en-US" altLang="en-US" dirty="0" err="1">
                <a:latin typeface="+mn-lt"/>
              </a:rPr>
              <a:t>glueing</a:t>
            </a:r>
            <a:r>
              <a:rPr lang="en-US" altLang="en-US" dirty="0">
                <a:latin typeface="+mn-lt"/>
              </a:rPr>
              <a:t>” the probabilistic model for signal + background to the data</a:t>
            </a:r>
          </a:p>
          <a:p>
            <a:pPr eaLnBrk="1" hangingPunct="1">
              <a:lnSpc>
                <a:spcPct val="93000"/>
              </a:lnSpc>
              <a:buClr>
                <a:srgbClr val="000000"/>
              </a:buClr>
              <a:buSzPct val="85000"/>
            </a:pPr>
            <a:endParaRPr lang="en-US" altLang="en-US" sz="200" dirty="0">
              <a:latin typeface="+mn-lt"/>
            </a:endParaRPr>
          </a:p>
        </p:txBody>
      </p:sp>
      <p:sp>
        <p:nvSpPr>
          <p:cNvPr id="40" name="Text Box 4">
            <a:extLst>
              <a:ext uri="{FF2B5EF4-FFF2-40B4-BE49-F238E27FC236}">
                <a16:creationId xmlns:a16="http://schemas.microsoft.com/office/drawing/2014/main" id="{0D25C738-01C7-3141-AD56-C7997CD048E8}"/>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Usage of </a:t>
            </a:r>
            <a:r>
              <a:rPr lang="en-US" altLang="en-US" sz="3200" b="1" dirty="0" err="1"/>
              <a:t>RooFit</a:t>
            </a:r>
            <a:endParaRPr lang="en-GB" altLang="en-US" sz="3200" b="1" dirty="0"/>
          </a:p>
        </p:txBody>
      </p:sp>
    </p:spTree>
    <p:extLst>
      <p:ext uri="{BB962C8B-B14F-4D97-AF65-F5344CB8AC3E}">
        <p14:creationId xmlns:p14="http://schemas.microsoft.com/office/powerpoint/2010/main" val="49343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a:extLst>
              <a:ext uri="{FF2B5EF4-FFF2-40B4-BE49-F238E27FC236}">
                <a16:creationId xmlns:a16="http://schemas.microsoft.com/office/drawing/2014/main" id="{B71F3649-87D2-4D40-A75A-D639E787A6D9}"/>
              </a:ext>
            </a:extLst>
          </p:cNvPr>
          <p:cNvSpPr txBox="1">
            <a:spLocks noChangeArrowheads="1"/>
          </p:cNvSpPr>
          <p:nvPr/>
        </p:nvSpPr>
        <p:spPr bwMode="auto">
          <a:xfrm>
            <a:off x="476519" y="748374"/>
            <a:ext cx="8442325"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Define fit model as sum of signal + background distributions</a:t>
            </a:r>
            <a:endParaRPr lang="en-US" altLang="en-US" dirty="0">
              <a:latin typeface="+mn-lt"/>
            </a:endParaRPr>
          </a:p>
        </p:txBody>
      </p:sp>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27</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34" name="Rectangle 33">
            <a:extLst>
              <a:ext uri="{FF2B5EF4-FFF2-40B4-BE49-F238E27FC236}">
                <a16:creationId xmlns:a16="http://schemas.microsoft.com/office/drawing/2014/main" id="{5069EB07-5657-5E4D-982C-3B4680E1BB6C}"/>
              </a:ext>
            </a:extLst>
          </p:cNvPr>
          <p:cNvSpPr/>
          <p:nvPr/>
        </p:nvSpPr>
        <p:spPr>
          <a:xfrm>
            <a:off x="422098" y="1328200"/>
            <a:ext cx="8642390" cy="3785652"/>
          </a:xfrm>
          <a:prstGeom prst="rect">
            <a:avLst/>
          </a:prstGeom>
        </p:spPr>
        <p:txBody>
          <a:bodyPr wrap="square">
            <a:spAutoFit/>
          </a:bodyPr>
          <a:lstStyle/>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double </a:t>
            </a:r>
            <a:r>
              <a:rPr lang="en-US" sz="1600" dirty="0" err="1">
                <a:latin typeface="Arial" panose="020B0604020202020204" pitchFamily="34" charset="0"/>
                <a:cs typeface="Arial" panose="020B0604020202020204" pitchFamily="34" charset="0"/>
              </a:rPr>
              <a:t>maxEvents</a:t>
            </a:r>
            <a:r>
              <a:rPr lang="en-US" sz="1600" dirty="0">
                <a:latin typeface="Arial" panose="020B0604020202020204" pitchFamily="34" charset="0"/>
                <a:cs typeface="Arial" panose="020B0604020202020204" pitchFamily="34" charset="0"/>
              </a:rPr>
              <a:t> = 2.*</a:t>
            </a:r>
            <a:r>
              <a:rPr lang="en-US" sz="1600" dirty="0" err="1">
                <a:latin typeface="Arial" panose="020B0604020202020204" pitchFamily="34" charset="0"/>
                <a:cs typeface="Arial" panose="020B0604020202020204" pitchFamily="34" charset="0"/>
              </a:rPr>
              <a:t>histogram_mass</a:t>
            </a:r>
            <a:r>
              <a:rPr lang="en-US" sz="1600" dirty="0">
                <a:latin typeface="Arial" panose="020B0604020202020204" pitchFamily="34" charset="0"/>
                <a:cs typeface="Arial" panose="020B0604020202020204" pitchFamily="34" charset="0"/>
              </a:rPr>
              <a:t>-&gt;Integral();</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RooRealVar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norm_S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norm_S</a:t>
            </a:r>
            <a:r>
              <a:rPr lang="en-US" sz="1600" dirty="0">
                <a:latin typeface="Arial" panose="020B0604020202020204" pitchFamily="34" charset="0"/>
                <a:cs typeface="Arial" panose="020B0604020202020204" pitchFamily="34" charset="0"/>
              </a:rPr>
              <a:t>", "Signal yield", </a:t>
            </a:r>
            <a:r>
              <a:rPr lang="en-US" sz="1600" dirty="0" err="1">
                <a:latin typeface="Arial" panose="020B0604020202020204" pitchFamily="34" charset="0"/>
                <a:cs typeface="Arial" panose="020B0604020202020204" pitchFamily="34" charset="0"/>
              </a:rPr>
              <a:t>numEvents_S</a:t>
            </a:r>
            <a:r>
              <a:rPr lang="en-US" sz="1600" dirty="0">
                <a:latin typeface="Arial" panose="020B0604020202020204" pitchFamily="34" charset="0"/>
                <a:cs typeface="Arial" panose="020B0604020202020204" pitchFamily="34" charset="0"/>
              </a:rPr>
              <a:t>, 0., </a:t>
            </a:r>
            <a:r>
              <a:rPr lang="en-US" sz="1600" dirty="0" err="1">
                <a:latin typeface="Arial" panose="020B0604020202020204" pitchFamily="34" charset="0"/>
                <a:cs typeface="Arial" panose="020B0604020202020204" pitchFamily="34" charset="0"/>
              </a:rPr>
              <a:t>maxEvents</a:t>
            </a:r>
            <a:r>
              <a:rPr lang="en-US" sz="1600" dirty="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RooRealVar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norm_B</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norm_B</a:t>
            </a:r>
            <a:r>
              <a:rPr lang="en-US" sz="1600" dirty="0">
                <a:latin typeface="Arial" panose="020B0604020202020204" pitchFamily="34" charset="0"/>
                <a:cs typeface="Arial" panose="020B0604020202020204" pitchFamily="34" charset="0"/>
              </a:rPr>
              <a:t>", "Background yield", </a:t>
            </a:r>
            <a:r>
              <a:rPr lang="en-US" sz="1600" dirty="0" err="1">
                <a:latin typeface="Arial" panose="020B0604020202020204" pitchFamily="34" charset="0"/>
                <a:cs typeface="Arial" panose="020B0604020202020204" pitchFamily="34" charset="0"/>
              </a:rPr>
              <a:t>numEvents_B</a:t>
            </a:r>
            <a:r>
              <a:rPr lang="en-US" sz="1600" dirty="0">
                <a:latin typeface="Arial" panose="020B0604020202020204" pitchFamily="34" charset="0"/>
                <a:cs typeface="Arial" panose="020B0604020202020204" pitchFamily="34" charset="0"/>
              </a:rPr>
              <a:t>, 0., </a:t>
            </a:r>
            <a:r>
              <a:rPr lang="en-US" sz="1600" dirty="0" err="1">
                <a:latin typeface="Arial" panose="020B0604020202020204" pitchFamily="34" charset="0"/>
                <a:cs typeface="Arial" panose="020B0604020202020204" pitchFamily="34" charset="0"/>
              </a:rPr>
              <a:t>maxEvents</a:t>
            </a:r>
            <a:r>
              <a:rPr lang="en-US" sz="1600" dirty="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RooAddPdf</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model_SplusB</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model_SplusB</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Signal+background</a:t>
            </a:r>
            <a:r>
              <a:rPr lang="en-US" sz="1600" dirty="0">
                <a:latin typeface="Arial" panose="020B0604020202020204" pitchFamily="34" charset="0"/>
                <a:cs typeface="Arial" panose="020B0604020202020204" pitchFamily="34" charset="0"/>
              </a:rPr>
              <a:t> model", </a:t>
            </a:r>
          </a:p>
          <a:p>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RooArgList</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model_S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model_B</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RooArgList</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norm_S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norm_B</a:t>
            </a:r>
            <a:r>
              <a:rPr lang="en-US" sz="1600" dirty="0">
                <a:latin typeface="Arial" panose="020B0604020202020204" pitchFamily="34" charset="0"/>
                <a:cs typeface="Arial" panose="020B0604020202020204" pitchFamily="34" charset="0"/>
              </a:rPr>
              <a:t>) );</a:t>
            </a:r>
          </a:p>
        </p:txBody>
      </p:sp>
      <p:sp>
        <p:nvSpPr>
          <p:cNvPr id="35" name="Rounded Rectangle 34">
            <a:extLst>
              <a:ext uri="{FF2B5EF4-FFF2-40B4-BE49-F238E27FC236}">
                <a16:creationId xmlns:a16="http://schemas.microsoft.com/office/drawing/2014/main" id="{3229C18D-27D5-8341-A5C8-4C50A72D9FB1}"/>
              </a:ext>
            </a:extLst>
          </p:cNvPr>
          <p:cNvSpPr/>
          <p:nvPr/>
        </p:nvSpPr>
        <p:spPr>
          <a:xfrm>
            <a:off x="1144430" y="1633940"/>
            <a:ext cx="1097838"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 Box 4">
            <a:extLst>
              <a:ext uri="{FF2B5EF4-FFF2-40B4-BE49-F238E27FC236}">
                <a16:creationId xmlns:a16="http://schemas.microsoft.com/office/drawing/2014/main" id="{B2A68E01-1A87-CC45-8D76-8F1B9063F7B9}"/>
              </a:ext>
            </a:extLst>
          </p:cNvPr>
          <p:cNvSpPr txBox="1">
            <a:spLocks noChangeArrowheads="1"/>
          </p:cNvSpPr>
          <p:nvPr/>
        </p:nvSpPr>
        <p:spPr bwMode="auto">
          <a:xfrm>
            <a:off x="1144430" y="1068009"/>
            <a:ext cx="6512676"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upper bound for sum of signal + background events in fit;</a:t>
            </a:r>
          </a:p>
          <a:p>
            <a:pPr eaLnBrk="1" hangingPunct="1">
              <a:lnSpc>
                <a:spcPct val="93000"/>
              </a:lnSpc>
              <a:buClr>
                <a:srgbClr val="000000"/>
              </a:buClr>
              <a:buSzPct val="45000"/>
            </a:pPr>
            <a:r>
              <a:rPr lang="en-US" altLang="en-US" sz="2000" dirty="0">
                <a:solidFill>
                  <a:srgbClr val="FF0000"/>
                </a:solidFill>
                <a:latin typeface="+mn-lt"/>
              </a:rPr>
              <a:t>defining a loose upper bound improves convergence of the fit</a:t>
            </a:r>
            <a:endParaRPr lang="en-US" altLang="en-US" sz="2000" dirty="0">
              <a:solidFill>
                <a:srgbClr val="FF0000"/>
              </a:solidFill>
              <a:latin typeface="Lucida Calligraphy" panose="03010101010101010101" pitchFamily="66" charset="77"/>
            </a:endParaRPr>
          </a:p>
        </p:txBody>
      </p:sp>
      <p:sp>
        <p:nvSpPr>
          <p:cNvPr id="37" name="Rounded Rectangle 36">
            <a:extLst>
              <a:ext uri="{FF2B5EF4-FFF2-40B4-BE49-F238E27FC236}">
                <a16:creationId xmlns:a16="http://schemas.microsoft.com/office/drawing/2014/main" id="{D51EEAA8-11A1-AE4E-AA55-BBEDA0239900}"/>
              </a:ext>
            </a:extLst>
          </p:cNvPr>
          <p:cNvSpPr/>
          <p:nvPr/>
        </p:nvSpPr>
        <p:spPr>
          <a:xfrm>
            <a:off x="1630785" y="2845851"/>
            <a:ext cx="786412" cy="259962"/>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Box 4">
            <a:extLst>
              <a:ext uri="{FF2B5EF4-FFF2-40B4-BE49-F238E27FC236}">
                <a16:creationId xmlns:a16="http://schemas.microsoft.com/office/drawing/2014/main" id="{6A121482-F54E-B241-B1E1-898083A374D8}"/>
              </a:ext>
            </a:extLst>
          </p:cNvPr>
          <p:cNvSpPr txBox="1">
            <a:spLocks noChangeArrowheads="1"/>
          </p:cNvSpPr>
          <p:nvPr/>
        </p:nvSpPr>
        <p:spPr bwMode="auto">
          <a:xfrm>
            <a:off x="1630785" y="1999507"/>
            <a:ext cx="7339611" cy="86408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This variable represents the number of signal events;</a:t>
            </a:r>
          </a:p>
          <a:p>
            <a:pPr eaLnBrk="1" hangingPunct="1">
              <a:lnSpc>
                <a:spcPct val="93000"/>
              </a:lnSpc>
              <a:buClr>
                <a:srgbClr val="000000"/>
              </a:buClr>
              <a:buSzPct val="45000"/>
            </a:pPr>
            <a:r>
              <a:rPr lang="en-US" altLang="en-US" sz="2000" dirty="0">
                <a:solidFill>
                  <a:srgbClr val="00B050"/>
                </a:solidFill>
                <a:latin typeface="+mn-lt"/>
              </a:rPr>
              <a:t>we initialize the variable with the number of expected signal events;</a:t>
            </a:r>
          </a:p>
          <a:p>
            <a:pPr eaLnBrk="1" hangingPunct="1">
              <a:lnSpc>
                <a:spcPct val="93000"/>
              </a:lnSpc>
              <a:buClr>
                <a:srgbClr val="000000"/>
              </a:buClr>
              <a:buSzPct val="45000"/>
            </a:pPr>
            <a:r>
              <a:rPr lang="en-US" altLang="en-US" sz="2000" dirty="0" err="1">
                <a:solidFill>
                  <a:srgbClr val="00B050"/>
                </a:solidFill>
                <a:latin typeface="+mn-lt"/>
              </a:rPr>
              <a:t>RooFit</a:t>
            </a:r>
            <a:r>
              <a:rPr lang="en-US" altLang="en-US" sz="2000" dirty="0">
                <a:solidFill>
                  <a:srgbClr val="00B050"/>
                </a:solidFill>
                <a:latin typeface="+mn-lt"/>
              </a:rPr>
              <a:t> will set this variable later to the value that best fits the data</a:t>
            </a:r>
            <a:endParaRPr lang="en-US" altLang="en-US" sz="2000" dirty="0">
              <a:solidFill>
                <a:srgbClr val="00B050"/>
              </a:solidFill>
              <a:latin typeface="Lucida Calligraphy" panose="03010101010101010101" pitchFamily="66" charset="77"/>
            </a:endParaRPr>
          </a:p>
        </p:txBody>
      </p:sp>
      <p:sp>
        <p:nvSpPr>
          <p:cNvPr id="21" name="Rounded Rectangle 20">
            <a:extLst>
              <a:ext uri="{FF2B5EF4-FFF2-40B4-BE49-F238E27FC236}">
                <a16:creationId xmlns:a16="http://schemas.microsoft.com/office/drawing/2014/main" id="{14C77BA6-019A-2949-854C-8970191ED987}"/>
              </a:ext>
            </a:extLst>
          </p:cNvPr>
          <p:cNvSpPr/>
          <p:nvPr/>
        </p:nvSpPr>
        <p:spPr>
          <a:xfrm>
            <a:off x="1630786" y="3581356"/>
            <a:ext cx="786412" cy="259962"/>
          </a:xfrm>
          <a:prstGeom prst="roundRect">
            <a:avLst/>
          </a:prstGeom>
          <a:noFill/>
          <a:ln w="19050">
            <a:solidFill>
              <a:srgbClr val="00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Box 4">
            <a:extLst>
              <a:ext uri="{FF2B5EF4-FFF2-40B4-BE49-F238E27FC236}">
                <a16:creationId xmlns:a16="http://schemas.microsoft.com/office/drawing/2014/main" id="{5F3DC3D3-2AD9-9E4A-9A64-9857196B7FC5}"/>
              </a:ext>
            </a:extLst>
          </p:cNvPr>
          <p:cNvSpPr txBox="1">
            <a:spLocks noChangeArrowheads="1"/>
          </p:cNvSpPr>
          <p:nvPr/>
        </p:nvSpPr>
        <p:spPr bwMode="auto">
          <a:xfrm>
            <a:off x="1630784" y="3298971"/>
            <a:ext cx="7339611"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This variable represents the number of background events</a:t>
            </a:r>
            <a:endParaRPr lang="en-US" altLang="en-US" sz="2000" dirty="0">
              <a:solidFill>
                <a:srgbClr val="008BFF"/>
              </a:solidFill>
              <a:latin typeface="Lucida Calligraphy" panose="03010101010101010101" pitchFamily="66" charset="77"/>
            </a:endParaRPr>
          </a:p>
        </p:txBody>
      </p:sp>
      <p:sp>
        <p:nvSpPr>
          <p:cNvPr id="24" name="Rounded Rectangle 23">
            <a:extLst>
              <a:ext uri="{FF2B5EF4-FFF2-40B4-BE49-F238E27FC236}">
                <a16:creationId xmlns:a16="http://schemas.microsoft.com/office/drawing/2014/main" id="{C1C2100D-4D04-1240-8FE8-340F96BE76F1}"/>
              </a:ext>
            </a:extLst>
          </p:cNvPr>
          <p:cNvSpPr/>
          <p:nvPr/>
        </p:nvSpPr>
        <p:spPr>
          <a:xfrm>
            <a:off x="2940877" y="4796190"/>
            <a:ext cx="5710701" cy="259962"/>
          </a:xfrm>
          <a:prstGeom prst="roundRect">
            <a:avLst/>
          </a:prstGeom>
          <a:noFill/>
          <a:ln w="19050">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Box 4">
            <a:extLst>
              <a:ext uri="{FF2B5EF4-FFF2-40B4-BE49-F238E27FC236}">
                <a16:creationId xmlns:a16="http://schemas.microsoft.com/office/drawing/2014/main" id="{9B78C5CF-AC9E-3F4C-A4BB-E58DF22B378D}"/>
              </a:ext>
            </a:extLst>
          </p:cNvPr>
          <p:cNvSpPr txBox="1">
            <a:spLocks noChangeArrowheads="1"/>
          </p:cNvSpPr>
          <p:nvPr/>
        </p:nvSpPr>
        <p:spPr bwMode="auto">
          <a:xfrm>
            <a:off x="2989566" y="5093096"/>
            <a:ext cx="5662012"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8500"/>
                </a:solidFill>
                <a:latin typeface="+mn-lt"/>
              </a:rPr>
              <a:t>Here we are telling </a:t>
            </a:r>
            <a:r>
              <a:rPr lang="en-US" altLang="en-US" sz="2000" dirty="0" err="1">
                <a:solidFill>
                  <a:srgbClr val="FF8500"/>
                </a:solidFill>
                <a:latin typeface="+mn-lt"/>
              </a:rPr>
              <a:t>RooFit</a:t>
            </a:r>
            <a:r>
              <a:rPr lang="en-US" altLang="en-US" sz="2000" dirty="0">
                <a:solidFill>
                  <a:srgbClr val="FF8500"/>
                </a:solidFill>
                <a:latin typeface="+mn-lt"/>
              </a:rPr>
              <a:t> that we want to fit the data to the sum of signal + background distributions</a:t>
            </a:r>
            <a:endParaRPr lang="en-US" altLang="en-US" sz="2000" dirty="0">
              <a:solidFill>
                <a:srgbClr val="FF8500"/>
              </a:solidFill>
              <a:latin typeface="Lucida Calligraphy" panose="03010101010101010101" pitchFamily="66" charset="77"/>
            </a:endParaRPr>
          </a:p>
        </p:txBody>
      </p:sp>
      <p:sp>
        <p:nvSpPr>
          <p:cNvPr id="26" name="Rounded Rectangle 25">
            <a:extLst>
              <a:ext uri="{FF2B5EF4-FFF2-40B4-BE49-F238E27FC236}">
                <a16:creationId xmlns:a16="http://schemas.microsoft.com/office/drawing/2014/main" id="{B821BDD2-8535-A44A-820D-0AF24B5AF1FB}"/>
              </a:ext>
            </a:extLst>
          </p:cNvPr>
          <p:cNvSpPr/>
          <p:nvPr/>
        </p:nvSpPr>
        <p:spPr>
          <a:xfrm>
            <a:off x="492422" y="4552508"/>
            <a:ext cx="1097838" cy="25996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Box 4">
            <a:extLst>
              <a:ext uri="{FF2B5EF4-FFF2-40B4-BE49-F238E27FC236}">
                <a16:creationId xmlns:a16="http://schemas.microsoft.com/office/drawing/2014/main" id="{ECD6ADBF-3E85-0842-BD55-174073CDB3E8}"/>
              </a:ext>
            </a:extLst>
          </p:cNvPr>
          <p:cNvSpPr txBox="1">
            <a:spLocks noChangeArrowheads="1"/>
          </p:cNvSpPr>
          <p:nvPr/>
        </p:nvSpPr>
        <p:spPr bwMode="auto">
          <a:xfrm>
            <a:off x="346076" y="3991260"/>
            <a:ext cx="3232012"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C00000"/>
                </a:solidFill>
                <a:latin typeface="+mn-lt"/>
              </a:rPr>
              <a:t>This class represents the sum </a:t>
            </a:r>
          </a:p>
          <a:p>
            <a:pPr eaLnBrk="1" hangingPunct="1">
              <a:lnSpc>
                <a:spcPct val="93000"/>
              </a:lnSpc>
              <a:buClr>
                <a:srgbClr val="000000"/>
              </a:buClr>
              <a:buSzPct val="45000"/>
            </a:pPr>
            <a:r>
              <a:rPr lang="en-US" altLang="en-US" sz="2000" dirty="0">
                <a:solidFill>
                  <a:srgbClr val="C00000"/>
                </a:solidFill>
                <a:latin typeface="+mn-lt"/>
              </a:rPr>
              <a:t>of two (or more) distributions</a:t>
            </a:r>
            <a:endParaRPr lang="en-US" altLang="en-US" sz="2000" dirty="0">
              <a:solidFill>
                <a:srgbClr val="C00000"/>
              </a:solidFill>
              <a:latin typeface="Lucida Calligraphy" panose="03010101010101010101" pitchFamily="66" charset="77"/>
            </a:endParaRPr>
          </a:p>
        </p:txBody>
      </p:sp>
      <p:sp>
        <p:nvSpPr>
          <p:cNvPr id="40" name="Text Box 4">
            <a:extLst>
              <a:ext uri="{FF2B5EF4-FFF2-40B4-BE49-F238E27FC236}">
                <a16:creationId xmlns:a16="http://schemas.microsoft.com/office/drawing/2014/main" id="{EC97C99F-B88F-0647-BF8E-F5B77BF478FF}"/>
              </a:ext>
            </a:extLst>
          </p:cNvPr>
          <p:cNvSpPr txBox="1">
            <a:spLocks noChangeArrowheads="1"/>
          </p:cNvSpPr>
          <p:nvPr/>
        </p:nvSpPr>
        <p:spPr bwMode="auto">
          <a:xfrm>
            <a:off x="2989566" y="5717379"/>
            <a:ext cx="5458377" cy="89261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b="1" dirty="0">
                <a:solidFill>
                  <a:srgbClr val="FF8500"/>
                </a:solidFill>
                <a:latin typeface="+mn-lt"/>
              </a:rPr>
              <a:t>☞ Important Point</a:t>
            </a:r>
            <a:endParaRPr lang="en-US" altLang="en-US" sz="200" dirty="0">
              <a:solidFill>
                <a:srgbClr val="FF8500"/>
              </a:solidFill>
              <a:latin typeface="+mn-lt"/>
            </a:endParaRPr>
          </a:p>
          <a:p>
            <a:pPr eaLnBrk="1" hangingPunct="1">
              <a:lnSpc>
                <a:spcPct val="93000"/>
              </a:lnSpc>
              <a:buClr>
                <a:srgbClr val="000000"/>
              </a:buClr>
              <a:buSzPct val="45000"/>
            </a:pPr>
            <a:r>
              <a:rPr lang="en-US" altLang="en-US" sz="2000" dirty="0">
                <a:solidFill>
                  <a:srgbClr val="FF8500"/>
                </a:solidFill>
                <a:latin typeface="+mn-lt"/>
              </a:rPr>
              <a:t>Signal and background need to be passed in the same order in both </a:t>
            </a:r>
            <a:r>
              <a:rPr lang="en-US" altLang="en-US" sz="2000" dirty="0" err="1">
                <a:solidFill>
                  <a:srgbClr val="FF8500"/>
                </a:solidFill>
                <a:latin typeface="+mn-lt"/>
              </a:rPr>
              <a:t>RooArgLists</a:t>
            </a:r>
            <a:r>
              <a:rPr lang="en-US" altLang="en-US" sz="2000" dirty="0">
                <a:solidFill>
                  <a:srgbClr val="FF8500"/>
                </a:solidFill>
                <a:latin typeface="+mn-lt"/>
              </a:rPr>
              <a:t>!</a:t>
            </a:r>
            <a:endParaRPr lang="en-US" altLang="en-US" sz="2000" dirty="0">
              <a:solidFill>
                <a:srgbClr val="FF8500"/>
              </a:solidFill>
              <a:latin typeface="Lucida Calligraphy" panose="03010101010101010101" pitchFamily="66" charset="77"/>
            </a:endParaRPr>
          </a:p>
        </p:txBody>
      </p:sp>
      <p:sp>
        <p:nvSpPr>
          <p:cNvPr id="41" name="Text Box 4">
            <a:extLst>
              <a:ext uri="{FF2B5EF4-FFF2-40B4-BE49-F238E27FC236}">
                <a16:creationId xmlns:a16="http://schemas.microsoft.com/office/drawing/2014/main" id="{40FAB109-D0BA-564D-B9F3-A076B65FCEE7}"/>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Usage of </a:t>
            </a:r>
            <a:r>
              <a:rPr lang="en-US" altLang="en-US" sz="3200" b="1" dirty="0" err="1"/>
              <a:t>RooFit</a:t>
            </a:r>
            <a:endParaRPr lang="en-GB" altLang="en-US" sz="3200" b="1" dirty="0"/>
          </a:p>
        </p:txBody>
      </p:sp>
    </p:spTree>
    <p:extLst>
      <p:ext uri="{BB962C8B-B14F-4D97-AF65-F5344CB8AC3E}">
        <p14:creationId xmlns:p14="http://schemas.microsoft.com/office/powerpoint/2010/main" val="2265596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
            <a:extLst>
              <a:ext uri="{FF2B5EF4-FFF2-40B4-BE49-F238E27FC236}">
                <a16:creationId xmlns:a16="http://schemas.microsoft.com/office/drawing/2014/main" id="{673A6FE8-AC8D-F54F-8B9A-7DEE7053ED0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28</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5B850F69-6F64-7841-AD29-2B00EDEA64E3}"/>
              </a:ext>
            </a:extLst>
          </p:cNvPr>
          <p:cNvPicPr>
            <a:picLocks noChangeAspect="1"/>
          </p:cNvPicPr>
          <p:nvPr/>
        </p:nvPicPr>
        <p:blipFill>
          <a:blip r:embed="rId3"/>
          <a:stretch>
            <a:fillRect/>
          </a:stretch>
        </p:blipFill>
        <p:spPr>
          <a:xfrm>
            <a:off x="-145348" y="6340839"/>
            <a:ext cx="621869" cy="621869"/>
          </a:xfrm>
          <a:prstGeom prst="rect">
            <a:avLst/>
          </a:prstGeom>
        </p:spPr>
      </p:pic>
      <p:sp>
        <p:nvSpPr>
          <p:cNvPr id="9" name="Text Box 4">
            <a:extLst>
              <a:ext uri="{FF2B5EF4-FFF2-40B4-BE49-F238E27FC236}">
                <a16:creationId xmlns:a16="http://schemas.microsoft.com/office/drawing/2014/main" id="{DF1E1CC9-6916-FE43-A230-43BE459019DB}"/>
              </a:ext>
            </a:extLst>
          </p:cNvPr>
          <p:cNvSpPr txBox="1">
            <a:spLocks noChangeArrowheads="1"/>
          </p:cNvSpPr>
          <p:nvPr/>
        </p:nvSpPr>
        <p:spPr bwMode="auto">
          <a:xfrm>
            <a:off x="477845" y="746892"/>
            <a:ext cx="8442325"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Execute fit</a:t>
            </a:r>
            <a:endParaRPr lang="en-US" altLang="en-US" dirty="0">
              <a:latin typeface="+mn-lt"/>
            </a:endParaRPr>
          </a:p>
        </p:txBody>
      </p:sp>
      <p:sp>
        <p:nvSpPr>
          <p:cNvPr id="4" name="Rectangle 3">
            <a:extLst>
              <a:ext uri="{FF2B5EF4-FFF2-40B4-BE49-F238E27FC236}">
                <a16:creationId xmlns:a16="http://schemas.microsoft.com/office/drawing/2014/main" id="{D0126104-DBFA-8D40-ABEF-4C97FF5D32B9}"/>
              </a:ext>
            </a:extLst>
          </p:cNvPr>
          <p:cNvSpPr/>
          <p:nvPr/>
        </p:nvSpPr>
        <p:spPr>
          <a:xfrm>
            <a:off x="404961" y="1319986"/>
            <a:ext cx="4022063" cy="369332"/>
          </a:xfrm>
          <a:prstGeom prst="rect">
            <a:avLst/>
          </a:prstGeom>
        </p:spPr>
        <p:txBody>
          <a:bodyPr wrap="none">
            <a:spAutoFit/>
          </a:bodyPr>
          <a:lstStyle/>
          <a:p>
            <a:r>
              <a:rPr lang="en-US" dirty="0" err="1"/>
              <a:t>model_SplusB.fitTo</a:t>
            </a:r>
            <a:r>
              <a:rPr lang="en-US" dirty="0"/>
              <a:t>(data, </a:t>
            </a:r>
            <a:r>
              <a:rPr lang="en-US" dirty="0" err="1"/>
              <a:t>PrintLevel</a:t>
            </a:r>
            <a:r>
              <a:rPr lang="en-US" dirty="0"/>
              <a:t>(-1) );</a:t>
            </a:r>
          </a:p>
        </p:txBody>
      </p:sp>
      <p:sp>
        <p:nvSpPr>
          <p:cNvPr id="22" name="Rounded Rectangle 21">
            <a:extLst>
              <a:ext uri="{FF2B5EF4-FFF2-40B4-BE49-F238E27FC236}">
                <a16:creationId xmlns:a16="http://schemas.microsoft.com/office/drawing/2014/main" id="{FB20EC08-8D97-224E-8B55-A61FD805F7DD}"/>
              </a:ext>
            </a:extLst>
          </p:cNvPr>
          <p:cNvSpPr/>
          <p:nvPr/>
        </p:nvSpPr>
        <p:spPr>
          <a:xfrm>
            <a:off x="2829907" y="1382829"/>
            <a:ext cx="1304772"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Box 4">
            <a:extLst>
              <a:ext uri="{FF2B5EF4-FFF2-40B4-BE49-F238E27FC236}">
                <a16:creationId xmlns:a16="http://schemas.microsoft.com/office/drawing/2014/main" id="{A5EFA6A2-E74D-3D4A-9DAF-E2333F871F55}"/>
              </a:ext>
            </a:extLst>
          </p:cNvPr>
          <p:cNvSpPr txBox="1">
            <a:spLocks noChangeArrowheads="1"/>
          </p:cNvSpPr>
          <p:nvPr/>
        </p:nvSpPr>
        <p:spPr bwMode="auto">
          <a:xfrm>
            <a:off x="2649156" y="1108946"/>
            <a:ext cx="1827429"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Reduce print-out</a:t>
            </a:r>
            <a:endParaRPr lang="en-US" altLang="en-US" sz="2000" dirty="0">
              <a:solidFill>
                <a:srgbClr val="FF0000"/>
              </a:solidFill>
              <a:latin typeface="Lucida Calligraphy" panose="03010101010101010101" pitchFamily="66" charset="77"/>
            </a:endParaRPr>
          </a:p>
        </p:txBody>
      </p:sp>
      <p:sp>
        <p:nvSpPr>
          <p:cNvPr id="25" name="Text Box 4">
            <a:extLst>
              <a:ext uri="{FF2B5EF4-FFF2-40B4-BE49-F238E27FC236}">
                <a16:creationId xmlns:a16="http://schemas.microsoft.com/office/drawing/2014/main" id="{17521B85-4FCA-9040-B14E-4CE16EDA309E}"/>
              </a:ext>
            </a:extLst>
          </p:cNvPr>
          <p:cNvSpPr txBox="1">
            <a:spLocks noChangeArrowheads="1"/>
          </p:cNvSpPr>
          <p:nvPr/>
        </p:nvSpPr>
        <p:spPr bwMode="auto">
          <a:xfrm>
            <a:off x="477845" y="2309741"/>
            <a:ext cx="8442325"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Print number of signal events in the data, as determined by fit</a:t>
            </a:r>
            <a:endParaRPr lang="en-US" altLang="en-US" dirty="0">
              <a:latin typeface="+mn-lt"/>
            </a:endParaRPr>
          </a:p>
        </p:txBody>
      </p:sp>
      <p:sp>
        <p:nvSpPr>
          <p:cNvPr id="2" name="Rectangle 1">
            <a:extLst>
              <a:ext uri="{FF2B5EF4-FFF2-40B4-BE49-F238E27FC236}">
                <a16:creationId xmlns:a16="http://schemas.microsoft.com/office/drawing/2014/main" id="{673961E8-D5F8-5D40-8B5D-EE2F60E51DBA}"/>
              </a:ext>
            </a:extLst>
          </p:cNvPr>
          <p:cNvSpPr/>
          <p:nvPr/>
        </p:nvSpPr>
        <p:spPr>
          <a:xfrm>
            <a:off x="412402" y="2702913"/>
            <a:ext cx="8309669"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std::</a:t>
            </a:r>
            <a:r>
              <a:rPr lang="en-US" dirty="0" err="1">
                <a:latin typeface="Arial" panose="020B0604020202020204" pitchFamily="34" charset="0"/>
                <a:cs typeface="Arial" panose="020B0604020202020204" pitchFamily="34" charset="0"/>
              </a:rPr>
              <a:t>cout</a:t>
            </a:r>
            <a:r>
              <a:rPr lang="en-US" dirty="0">
                <a:latin typeface="Arial" panose="020B0604020202020204" pitchFamily="34" charset="0"/>
                <a:cs typeface="Arial" panose="020B0604020202020204" pitchFamily="34" charset="0"/>
              </a:rPr>
              <a:t> &lt;&lt; "fit results:" &lt;&lt; std::</a:t>
            </a:r>
            <a:r>
              <a:rPr lang="en-US" dirty="0" err="1">
                <a:latin typeface="Arial" panose="020B0604020202020204" pitchFamily="34" charset="0"/>
                <a:cs typeface="Arial" panose="020B0604020202020204" pitchFamily="34" charset="0"/>
              </a:rPr>
              <a:t>endl</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std::</a:t>
            </a:r>
            <a:r>
              <a:rPr lang="en-US" dirty="0" err="1">
                <a:latin typeface="Arial" panose="020B0604020202020204" pitchFamily="34" charset="0"/>
                <a:cs typeface="Arial" panose="020B0604020202020204" pitchFamily="34" charset="0"/>
              </a:rPr>
              <a:t>cout</a:t>
            </a:r>
            <a:r>
              <a:rPr lang="en-US" dirty="0">
                <a:latin typeface="Arial" panose="020B0604020202020204" pitchFamily="34" charset="0"/>
                <a:cs typeface="Arial" panose="020B0604020202020204" pitchFamily="34" charset="0"/>
              </a:rPr>
              <a:t> &lt;&lt; " S = " &lt;&lt; </a:t>
            </a:r>
            <a:r>
              <a:rPr lang="en-US" dirty="0" err="1">
                <a:latin typeface="Arial" panose="020B0604020202020204" pitchFamily="34" charset="0"/>
                <a:cs typeface="Arial" panose="020B0604020202020204" pitchFamily="34" charset="0"/>
              </a:rPr>
              <a:t>norm_S.getVal</a:t>
            </a:r>
            <a:r>
              <a:rPr lang="en-US"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 </a:t>
            </a:r>
            <a:r>
              <a:rPr lang="en-US" dirty="0" err="1">
                <a:latin typeface="Arial" panose="020B0604020202020204" pitchFamily="34" charset="0"/>
                <a:cs typeface="Arial" panose="020B0604020202020204" pitchFamily="34" charset="0"/>
              </a:rPr>
              <a:t>norm_S.hasAsymError</a:t>
            </a:r>
            <a:r>
              <a:rPr lang="en-US" dirty="0">
                <a:latin typeface="Arial" panose="020B0604020202020204" pitchFamily="34" charset="0"/>
                <a:cs typeface="Arial" panose="020B0604020202020204" pitchFamily="34" charset="0"/>
              </a:rPr>
              <a:t>() ) { </a:t>
            </a:r>
          </a:p>
          <a:p>
            <a:r>
              <a:rPr lang="en-US" dirty="0">
                <a:latin typeface="Arial" panose="020B0604020202020204" pitchFamily="34" charset="0"/>
                <a:cs typeface="Arial" panose="020B0604020202020204" pitchFamily="34" charset="0"/>
              </a:rPr>
              <a:t>   std::</a:t>
            </a:r>
            <a:r>
              <a:rPr lang="en-US" dirty="0" err="1">
                <a:latin typeface="Arial" panose="020B0604020202020204" pitchFamily="34" charset="0"/>
                <a:cs typeface="Arial" panose="020B0604020202020204" pitchFamily="34" charset="0"/>
              </a:rPr>
              <a:t>cout</a:t>
            </a:r>
            <a:r>
              <a:rPr lang="en-US" dirty="0">
                <a:latin typeface="Arial" panose="020B0604020202020204" pitchFamily="34" charset="0"/>
                <a:cs typeface="Arial" panose="020B0604020202020204" pitchFamily="34" charset="0"/>
              </a:rPr>
              <a:t> &lt;&lt; " + " &lt;&lt; </a:t>
            </a:r>
            <a:r>
              <a:rPr lang="en-US" dirty="0" err="1">
                <a:latin typeface="Arial" panose="020B0604020202020204" pitchFamily="34" charset="0"/>
                <a:cs typeface="Arial" panose="020B0604020202020204" pitchFamily="34" charset="0"/>
              </a:rPr>
              <a:t>norm_S.getErrorHi</a:t>
            </a:r>
            <a:r>
              <a:rPr lang="en-US" dirty="0">
                <a:latin typeface="Arial" panose="020B0604020202020204" pitchFamily="34" charset="0"/>
                <a:cs typeface="Arial" panose="020B0604020202020204" pitchFamily="34" charset="0"/>
              </a:rPr>
              <a:t>() &lt;&lt; " - " &lt;&lt; </a:t>
            </a:r>
            <a:r>
              <a:rPr lang="en-US" dirty="0" err="1">
                <a:latin typeface="Arial" panose="020B0604020202020204" pitchFamily="34" charset="0"/>
                <a:cs typeface="Arial" panose="020B0604020202020204" pitchFamily="34" charset="0"/>
              </a:rPr>
              <a:t>norm_S.getErrorLo</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else { </a:t>
            </a:r>
          </a:p>
          <a:p>
            <a:r>
              <a:rPr lang="en-US" dirty="0">
                <a:latin typeface="Arial" panose="020B0604020202020204" pitchFamily="34" charset="0"/>
                <a:cs typeface="Arial" panose="020B0604020202020204" pitchFamily="34" charset="0"/>
              </a:rPr>
              <a:t>   std::</a:t>
            </a:r>
            <a:r>
              <a:rPr lang="en-US" dirty="0" err="1">
                <a:latin typeface="Arial" panose="020B0604020202020204" pitchFamily="34" charset="0"/>
                <a:cs typeface="Arial" panose="020B0604020202020204" pitchFamily="34" charset="0"/>
              </a:rPr>
              <a:t>cout</a:t>
            </a:r>
            <a:r>
              <a:rPr lang="en-US" dirty="0">
                <a:latin typeface="Arial" panose="020B0604020202020204" pitchFamily="34" charset="0"/>
                <a:cs typeface="Arial" panose="020B0604020202020204" pitchFamily="34" charset="0"/>
              </a:rPr>
              <a:t> &lt;&lt; " +/- " &lt;&lt; </a:t>
            </a:r>
            <a:r>
              <a:rPr lang="en-US" dirty="0" err="1">
                <a:latin typeface="Arial" panose="020B0604020202020204" pitchFamily="34" charset="0"/>
                <a:cs typeface="Arial" panose="020B0604020202020204" pitchFamily="34" charset="0"/>
              </a:rPr>
              <a:t>norm_S.getError</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std::</a:t>
            </a:r>
            <a:r>
              <a:rPr lang="en-US" dirty="0" err="1">
                <a:latin typeface="Arial" panose="020B0604020202020204" pitchFamily="34" charset="0"/>
                <a:cs typeface="Arial" panose="020B0604020202020204" pitchFamily="34" charset="0"/>
              </a:rPr>
              <a:t>cout</a:t>
            </a:r>
            <a:r>
              <a:rPr lang="en-US" dirty="0">
                <a:latin typeface="Arial" panose="020B0604020202020204" pitchFamily="34" charset="0"/>
                <a:cs typeface="Arial" panose="020B0604020202020204" pitchFamily="34" charset="0"/>
              </a:rPr>
              <a:t> &lt;&lt; std::</a:t>
            </a:r>
            <a:r>
              <a:rPr lang="en-US" dirty="0" err="1">
                <a:latin typeface="Arial" panose="020B0604020202020204" pitchFamily="34" charset="0"/>
                <a:cs typeface="Arial" panose="020B0604020202020204" pitchFamily="34" charset="0"/>
              </a:rPr>
              <a:t>endl</a:t>
            </a:r>
            <a:r>
              <a:rPr lang="en-US" dirty="0">
                <a:latin typeface="Arial" panose="020B0604020202020204" pitchFamily="34" charset="0"/>
                <a:cs typeface="Arial" panose="020B0604020202020204" pitchFamily="34" charset="0"/>
              </a:rPr>
              <a:t>;</a:t>
            </a:r>
          </a:p>
        </p:txBody>
      </p:sp>
      <p:sp>
        <p:nvSpPr>
          <p:cNvPr id="13" name="Rounded Rectangle 12">
            <a:extLst>
              <a:ext uri="{FF2B5EF4-FFF2-40B4-BE49-F238E27FC236}">
                <a16:creationId xmlns:a16="http://schemas.microsoft.com/office/drawing/2014/main" id="{4DAF25BC-C8E1-2342-BF4F-99F110BF70CE}"/>
              </a:ext>
            </a:extLst>
          </p:cNvPr>
          <p:cNvSpPr/>
          <p:nvPr/>
        </p:nvSpPr>
        <p:spPr>
          <a:xfrm>
            <a:off x="787946" y="4076047"/>
            <a:ext cx="2527747" cy="236654"/>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Box 4">
            <a:extLst>
              <a:ext uri="{FF2B5EF4-FFF2-40B4-BE49-F238E27FC236}">
                <a16:creationId xmlns:a16="http://schemas.microsoft.com/office/drawing/2014/main" id="{67196084-95FA-9749-9B70-C86283192E5A}"/>
              </a:ext>
            </a:extLst>
          </p:cNvPr>
          <p:cNvSpPr txBox="1">
            <a:spLocks noChangeArrowheads="1"/>
          </p:cNvSpPr>
          <p:nvPr/>
        </p:nvSpPr>
        <p:spPr bwMode="auto">
          <a:xfrm>
            <a:off x="613017" y="3517570"/>
            <a:ext cx="8442325"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The uncertainty on the number of signal events may be “asymmetric” in general, </a:t>
            </a:r>
          </a:p>
          <a:p>
            <a:pPr eaLnBrk="1" hangingPunct="1">
              <a:lnSpc>
                <a:spcPct val="93000"/>
              </a:lnSpc>
              <a:buClr>
                <a:srgbClr val="000000"/>
              </a:buClr>
              <a:buSzPct val="45000"/>
            </a:pPr>
            <a:r>
              <a:rPr lang="en-US" altLang="en-US" sz="2000" dirty="0">
                <a:solidFill>
                  <a:srgbClr val="00B050"/>
                </a:solidFill>
                <a:latin typeface="+mn-lt"/>
              </a:rPr>
              <a:t>i.e. different for the upper and lower bound  </a:t>
            </a:r>
            <a:endParaRPr lang="en-US" altLang="en-US" sz="2000" dirty="0">
              <a:solidFill>
                <a:srgbClr val="00B050"/>
              </a:solidFill>
              <a:latin typeface="Lucida Calligraphy" panose="03010101010101010101" pitchFamily="66" charset="77"/>
            </a:endParaRPr>
          </a:p>
        </p:txBody>
      </p:sp>
      <p:sp>
        <p:nvSpPr>
          <p:cNvPr id="15" name="Text Box 4">
            <a:extLst>
              <a:ext uri="{FF2B5EF4-FFF2-40B4-BE49-F238E27FC236}">
                <a16:creationId xmlns:a16="http://schemas.microsoft.com/office/drawing/2014/main" id="{0C016735-0762-3240-B0A7-071542A967E8}"/>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Usage of </a:t>
            </a:r>
            <a:r>
              <a:rPr lang="en-US" altLang="en-US" sz="3200" b="1" dirty="0" err="1"/>
              <a:t>RooFit</a:t>
            </a:r>
            <a:endParaRPr lang="en-GB" altLang="en-US" sz="3200" b="1" dirty="0"/>
          </a:p>
        </p:txBody>
      </p:sp>
      <p:sp>
        <p:nvSpPr>
          <p:cNvPr id="3" name="Rectangle 2">
            <a:extLst>
              <a:ext uri="{FF2B5EF4-FFF2-40B4-BE49-F238E27FC236}">
                <a16:creationId xmlns:a16="http://schemas.microsoft.com/office/drawing/2014/main" id="{3728934B-1CC8-7A46-8DE5-1C61B73B29AC}"/>
              </a:ext>
            </a:extLst>
          </p:cNvPr>
          <p:cNvSpPr/>
          <p:nvPr/>
        </p:nvSpPr>
        <p:spPr>
          <a:xfrm>
            <a:off x="613017" y="6111108"/>
            <a:ext cx="8108563" cy="400110"/>
          </a:xfrm>
          <a:prstGeom prst="rect">
            <a:avLst/>
          </a:prstGeom>
        </p:spPr>
        <p:txBody>
          <a:bodyPr wrap="square">
            <a:spAutoFit/>
          </a:bodyPr>
          <a:lstStyle/>
          <a:p>
            <a:r>
              <a:rPr lang="en-US" sz="2000" dirty="0">
                <a:solidFill>
                  <a:srgbClr val="008BFF"/>
                </a:solidFill>
              </a:rPr>
              <a:t>/home/</a:t>
            </a:r>
            <a:r>
              <a:rPr lang="en-US" sz="2000" dirty="0" err="1">
                <a:solidFill>
                  <a:srgbClr val="008BFF"/>
                </a:solidFill>
              </a:rPr>
              <a:t>veelken</a:t>
            </a:r>
            <a:r>
              <a:rPr lang="en-US" sz="2000" dirty="0">
                <a:solidFill>
                  <a:srgbClr val="008BFF"/>
                </a:solidFill>
              </a:rPr>
              <a:t>/public/PhyStat-101/</a:t>
            </a:r>
            <a:r>
              <a:rPr lang="en-US" sz="2000" dirty="0" err="1">
                <a:solidFill>
                  <a:srgbClr val="008BFF"/>
                </a:solidFill>
              </a:rPr>
              <a:t>toyMC_RooFit_model.C</a:t>
            </a:r>
            <a:endParaRPr lang="en-US" sz="2000" dirty="0">
              <a:solidFill>
                <a:srgbClr val="008BFF"/>
              </a:solidFill>
              <a:effectLst/>
            </a:endParaRPr>
          </a:p>
        </p:txBody>
      </p:sp>
    </p:spTree>
    <p:extLst>
      <p:ext uri="{BB962C8B-B14F-4D97-AF65-F5344CB8AC3E}">
        <p14:creationId xmlns:p14="http://schemas.microsoft.com/office/powerpoint/2010/main" val="2121253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B8F1F703-F35F-D047-8DE0-E8CAE1F5F131}"/>
              </a:ext>
            </a:extLst>
          </p:cNvPr>
          <p:cNvSpPr txBox="1">
            <a:spLocks noChangeArrowheads="1"/>
          </p:cNvSpPr>
          <p:nvPr/>
        </p:nvSpPr>
        <p:spPr bwMode="auto">
          <a:xfrm>
            <a:off x="523874" y="745925"/>
            <a:ext cx="8442325"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Make “</a:t>
            </a:r>
            <a:r>
              <a:rPr lang="en-US" altLang="en-US" b="1" dirty="0" err="1">
                <a:latin typeface="+mn-lt"/>
              </a:rPr>
              <a:t>postfit</a:t>
            </a:r>
            <a:r>
              <a:rPr lang="en-US" altLang="en-US" b="1" dirty="0">
                <a:latin typeface="+mn-lt"/>
              </a:rPr>
              <a:t>” plot that compares fit model to data</a:t>
            </a:r>
            <a:endParaRPr lang="en-US" altLang="en-US" dirty="0">
              <a:latin typeface="+mn-lt"/>
            </a:endParaRPr>
          </a:p>
        </p:txBody>
      </p:sp>
      <p:sp>
        <p:nvSpPr>
          <p:cNvPr id="5" name="Rectangle 4">
            <a:extLst>
              <a:ext uri="{FF2B5EF4-FFF2-40B4-BE49-F238E27FC236}">
                <a16:creationId xmlns:a16="http://schemas.microsoft.com/office/drawing/2014/main" id="{2FEB2D43-E78B-B746-9C9D-6C8A0C7FCA3B}"/>
              </a:ext>
            </a:extLst>
          </p:cNvPr>
          <p:cNvSpPr/>
          <p:nvPr/>
        </p:nvSpPr>
        <p:spPr>
          <a:xfrm>
            <a:off x="460621" y="1453224"/>
            <a:ext cx="8442325" cy="4108817"/>
          </a:xfrm>
          <a:prstGeom prst="rect">
            <a:avLst/>
          </a:prstGeom>
        </p:spPr>
        <p:txBody>
          <a:bodyPr wrap="square">
            <a:spAutoFit/>
          </a:bodyPr>
          <a:lstStyle/>
          <a:p>
            <a:r>
              <a:rPr lang="en-US" dirty="0" err="1">
                <a:latin typeface="Arial" panose="020B0604020202020204" pitchFamily="34" charset="0"/>
                <a:cs typeface="Arial" panose="020B0604020202020204" pitchFamily="34" charset="0"/>
              </a:rPr>
              <a:t>RooPlot</a:t>
            </a:r>
            <a:r>
              <a:rPr lang="en-US" dirty="0">
                <a:latin typeface="Arial" panose="020B0604020202020204" pitchFamily="34" charset="0"/>
                <a:cs typeface="Arial" panose="020B0604020202020204" pitchFamily="34" charset="0"/>
              </a:rPr>
              <a:t>* frame1 = </a:t>
            </a:r>
            <a:r>
              <a:rPr lang="en-US" dirty="0" err="1">
                <a:latin typeface="Arial" panose="020B0604020202020204" pitchFamily="34" charset="0"/>
                <a:cs typeface="Arial" panose="020B0604020202020204" pitchFamily="34" charset="0"/>
              </a:rPr>
              <a:t>observable.frame</a:t>
            </a:r>
            <a:r>
              <a:rPr lang="en-US" dirty="0">
                <a:latin typeface="Arial" panose="020B0604020202020204" pitchFamily="34" charset="0"/>
                <a:cs typeface="Arial" panose="020B0604020202020204" pitchFamily="34" charset="0"/>
              </a:rPr>
              <a:t>(); </a:t>
            </a:r>
          </a:p>
          <a:p>
            <a:endParaRPr lang="en-US" sz="9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data.plotOn</a:t>
            </a:r>
            <a:r>
              <a:rPr lang="en-US" dirty="0">
                <a:latin typeface="Arial" panose="020B0604020202020204" pitchFamily="34" charset="0"/>
                <a:cs typeface="Arial" panose="020B0604020202020204" pitchFamily="34" charset="0"/>
              </a:rPr>
              <a:t>(frame1); </a:t>
            </a:r>
          </a:p>
          <a:p>
            <a:endParaRPr lang="en-US" dirty="0">
              <a:latin typeface="Arial" panose="020B0604020202020204" pitchFamily="34" charset="0"/>
              <a:cs typeface="Arial" panose="020B0604020202020204" pitchFamily="34" charset="0"/>
            </a:endParaRPr>
          </a:p>
          <a:p>
            <a:endParaRPr lang="en-US" sz="900"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model_SplusB.plotOn</a:t>
            </a:r>
            <a:r>
              <a:rPr lang="en-US" dirty="0">
                <a:latin typeface="Arial" panose="020B0604020202020204" pitchFamily="34" charset="0"/>
                <a:cs typeface="Arial" panose="020B0604020202020204" pitchFamily="34" charset="0"/>
              </a:rPr>
              <a:t>(frame1); </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model_SplusB.plotOn</a:t>
            </a:r>
            <a:r>
              <a:rPr lang="en-US" dirty="0">
                <a:latin typeface="Arial" panose="020B0604020202020204" pitchFamily="34" charset="0"/>
                <a:cs typeface="Arial" panose="020B0604020202020204" pitchFamily="34" charset="0"/>
              </a:rPr>
              <a:t>(frame1, </a:t>
            </a:r>
          </a:p>
          <a:p>
            <a:r>
              <a:rPr lang="en-US" dirty="0">
                <a:latin typeface="Arial" panose="020B0604020202020204" pitchFamily="34" charset="0"/>
                <a:cs typeface="Arial" panose="020B0604020202020204" pitchFamily="34" charset="0"/>
              </a:rPr>
              <a:t>                                    Components(</a:t>
            </a:r>
            <a:r>
              <a:rPr lang="en-US" dirty="0" err="1">
                <a:latin typeface="Arial" panose="020B0604020202020204" pitchFamily="34" charset="0"/>
                <a:cs typeface="Arial" panose="020B0604020202020204" pitchFamily="34" charset="0"/>
              </a:rPr>
              <a:t>model_B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LineStyle</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ELineStyle</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kDashed</a:t>
            </a:r>
            <a:r>
              <a:rPr lang="en-US" dirty="0">
                <a:latin typeface="Arial" panose="020B0604020202020204" pitchFamily="34" charset="0"/>
                <a:cs typeface="Arial" panose="020B0604020202020204" pitchFamily="34" charset="0"/>
              </a:rPr>
              <a:t>) ); </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TCanvas</a:t>
            </a:r>
            <a:r>
              <a:rPr lang="en-US" dirty="0">
                <a:latin typeface="Arial" panose="020B0604020202020204" pitchFamily="34" charset="0"/>
                <a:cs typeface="Arial" panose="020B0604020202020204" pitchFamily="34" charset="0"/>
              </a:rPr>
              <a:t> canvas1; </a:t>
            </a:r>
          </a:p>
          <a:p>
            <a:r>
              <a:rPr lang="en-US" dirty="0">
                <a:latin typeface="Arial" panose="020B0604020202020204" pitchFamily="34" charset="0"/>
                <a:cs typeface="Arial" panose="020B0604020202020204" pitchFamily="34" charset="0"/>
              </a:rPr>
              <a:t>canvas1.cd(); </a:t>
            </a:r>
          </a:p>
          <a:p>
            <a:r>
              <a:rPr lang="en-US" dirty="0">
                <a:latin typeface="Arial" panose="020B0604020202020204" pitchFamily="34" charset="0"/>
                <a:cs typeface="Arial" panose="020B0604020202020204" pitchFamily="34" charset="0"/>
              </a:rPr>
              <a:t>frame1-&gt;Draw(); </a:t>
            </a:r>
          </a:p>
          <a:p>
            <a:r>
              <a:rPr lang="en-US" dirty="0">
                <a:latin typeface="Arial" panose="020B0604020202020204" pitchFamily="34" charset="0"/>
                <a:cs typeface="Arial" panose="020B0604020202020204" pitchFamily="34" charset="0"/>
              </a:rPr>
              <a:t>canvas1.SaveAs("</a:t>
            </a:r>
            <a:r>
              <a:rPr lang="en-US" dirty="0" err="1">
                <a:latin typeface="Arial" panose="020B0604020202020204" pitchFamily="34" charset="0"/>
                <a:cs typeface="Arial" panose="020B0604020202020204" pitchFamily="34" charset="0"/>
              </a:rPr>
              <a:t>toyMC_fit.png</a:t>
            </a:r>
            <a:r>
              <a:rPr lang="en-US" dirty="0">
                <a:latin typeface="Arial" panose="020B0604020202020204" pitchFamily="34" charset="0"/>
                <a:cs typeface="Arial" panose="020B0604020202020204" pitchFamily="34" charset="0"/>
              </a:rPr>
              <a:t>");</a:t>
            </a:r>
          </a:p>
        </p:txBody>
      </p:sp>
      <p:sp>
        <p:nvSpPr>
          <p:cNvPr id="8" name="Rounded Rectangle 7">
            <a:extLst>
              <a:ext uri="{FF2B5EF4-FFF2-40B4-BE49-F238E27FC236}">
                <a16:creationId xmlns:a16="http://schemas.microsoft.com/office/drawing/2014/main" id="{C7C2C186-7359-5944-B176-175E3C8DA6E0}"/>
              </a:ext>
            </a:extLst>
          </p:cNvPr>
          <p:cNvSpPr/>
          <p:nvPr/>
        </p:nvSpPr>
        <p:spPr>
          <a:xfrm>
            <a:off x="2456194" y="1525952"/>
            <a:ext cx="2044243"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Box 4">
            <a:extLst>
              <a:ext uri="{FF2B5EF4-FFF2-40B4-BE49-F238E27FC236}">
                <a16:creationId xmlns:a16="http://schemas.microsoft.com/office/drawing/2014/main" id="{3752B4F4-299C-974B-944B-44D23615D3B1}"/>
              </a:ext>
            </a:extLst>
          </p:cNvPr>
          <p:cNvSpPr txBox="1">
            <a:spLocks noChangeArrowheads="1"/>
          </p:cNvSpPr>
          <p:nvPr/>
        </p:nvSpPr>
        <p:spPr bwMode="auto">
          <a:xfrm>
            <a:off x="2275444" y="1252069"/>
            <a:ext cx="6240403"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Create new plot with dimuon mass observable on x-axis</a:t>
            </a:r>
            <a:endParaRPr lang="en-US" altLang="en-US" sz="2000" dirty="0">
              <a:solidFill>
                <a:srgbClr val="FF0000"/>
              </a:solidFill>
              <a:latin typeface="Lucida Calligraphy" panose="03010101010101010101" pitchFamily="66" charset="77"/>
            </a:endParaRPr>
          </a:p>
        </p:txBody>
      </p:sp>
      <p:sp>
        <p:nvSpPr>
          <p:cNvPr id="10" name="Rounded Rectangle 9">
            <a:extLst>
              <a:ext uri="{FF2B5EF4-FFF2-40B4-BE49-F238E27FC236}">
                <a16:creationId xmlns:a16="http://schemas.microsoft.com/office/drawing/2014/main" id="{E1F88AEE-419D-BB4E-8042-E6CB157F2290}"/>
              </a:ext>
            </a:extLst>
          </p:cNvPr>
          <p:cNvSpPr/>
          <p:nvPr/>
        </p:nvSpPr>
        <p:spPr>
          <a:xfrm>
            <a:off x="523875" y="2212188"/>
            <a:ext cx="2179568" cy="236654"/>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Box 4">
            <a:extLst>
              <a:ext uri="{FF2B5EF4-FFF2-40B4-BE49-F238E27FC236}">
                <a16:creationId xmlns:a16="http://schemas.microsoft.com/office/drawing/2014/main" id="{9B30F104-2FE6-3244-AB28-D2D8C40241DF}"/>
              </a:ext>
            </a:extLst>
          </p:cNvPr>
          <p:cNvSpPr txBox="1">
            <a:spLocks noChangeArrowheads="1"/>
          </p:cNvSpPr>
          <p:nvPr/>
        </p:nvSpPr>
        <p:spPr bwMode="auto">
          <a:xfrm>
            <a:off x="1622832" y="1945828"/>
            <a:ext cx="5191436"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Show histogram, that we fitted, on the plot</a:t>
            </a:r>
            <a:endParaRPr lang="en-US" altLang="en-US" sz="2000" dirty="0">
              <a:solidFill>
                <a:srgbClr val="00B050"/>
              </a:solidFill>
              <a:latin typeface="Lucida Calligraphy" panose="03010101010101010101" pitchFamily="66" charset="77"/>
            </a:endParaRPr>
          </a:p>
        </p:txBody>
      </p:sp>
      <p:sp>
        <p:nvSpPr>
          <p:cNvPr id="12" name="Rounded Rectangle 11">
            <a:extLst>
              <a:ext uri="{FF2B5EF4-FFF2-40B4-BE49-F238E27FC236}">
                <a16:creationId xmlns:a16="http://schemas.microsoft.com/office/drawing/2014/main" id="{27F0E1FC-228A-8F40-8AE0-2063FE2EAE3B}"/>
              </a:ext>
            </a:extLst>
          </p:cNvPr>
          <p:cNvSpPr/>
          <p:nvPr/>
        </p:nvSpPr>
        <p:spPr>
          <a:xfrm>
            <a:off x="523874" y="2913399"/>
            <a:ext cx="3181434" cy="236654"/>
          </a:xfrm>
          <a:prstGeom prst="roundRect">
            <a:avLst/>
          </a:prstGeom>
          <a:noFill/>
          <a:ln w="19050">
            <a:solidFill>
              <a:srgbClr val="00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Box 4">
            <a:extLst>
              <a:ext uri="{FF2B5EF4-FFF2-40B4-BE49-F238E27FC236}">
                <a16:creationId xmlns:a16="http://schemas.microsoft.com/office/drawing/2014/main" id="{CC291CE1-E405-CD41-AA94-9FF79FAA943C}"/>
              </a:ext>
            </a:extLst>
          </p:cNvPr>
          <p:cNvSpPr txBox="1">
            <a:spLocks noChangeArrowheads="1"/>
          </p:cNvSpPr>
          <p:nvPr/>
        </p:nvSpPr>
        <p:spPr bwMode="auto">
          <a:xfrm>
            <a:off x="2641923" y="2631137"/>
            <a:ext cx="6324275"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Show distribution for sum of signal + background on the plot</a:t>
            </a:r>
            <a:endParaRPr lang="en-US" altLang="en-US" sz="2000" dirty="0">
              <a:solidFill>
                <a:srgbClr val="008BFF"/>
              </a:solidFill>
              <a:latin typeface="Lucida Calligraphy" panose="03010101010101010101" pitchFamily="66" charset="77"/>
            </a:endParaRPr>
          </a:p>
        </p:txBody>
      </p:sp>
      <p:sp>
        <p:nvSpPr>
          <p:cNvPr id="14" name="Rounded Rectangle 13">
            <a:extLst>
              <a:ext uri="{FF2B5EF4-FFF2-40B4-BE49-F238E27FC236}">
                <a16:creationId xmlns:a16="http://schemas.microsoft.com/office/drawing/2014/main" id="{77073C16-04B7-EC4F-9591-EEF3D3C37B7B}"/>
              </a:ext>
            </a:extLst>
          </p:cNvPr>
          <p:cNvSpPr/>
          <p:nvPr/>
        </p:nvSpPr>
        <p:spPr>
          <a:xfrm>
            <a:off x="2800232" y="3723453"/>
            <a:ext cx="5771274" cy="23665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Box 4">
            <a:extLst>
              <a:ext uri="{FF2B5EF4-FFF2-40B4-BE49-F238E27FC236}">
                <a16:creationId xmlns:a16="http://schemas.microsoft.com/office/drawing/2014/main" id="{5BCEC866-F266-AD47-9E75-133652C4F667}"/>
              </a:ext>
            </a:extLst>
          </p:cNvPr>
          <p:cNvSpPr txBox="1">
            <a:spLocks noChangeArrowheads="1"/>
          </p:cNvSpPr>
          <p:nvPr/>
        </p:nvSpPr>
        <p:spPr bwMode="auto">
          <a:xfrm>
            <a:off x="4124033" y="3162073"/>
            <a:ext cx="4810539"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C00000"/>
                </a:solidFill>
                <a:latin typeface="+mn-lt"/>
              </a:rPr>
              <a:t>Show distribution for background separately on the plot, using a dashed line</a:t>
            </a:r>
            <a:endParaRPr lang="en-US" altLang="en-US" sz="2000" dirty="0">
              <a:solidFill>
                <a:srgbClr val="C00000"/>
              </a:solidFill>
              <a:latin typeface="Lucida Calligraphy" panose="03010101010101010101" pitchFamily="66" charset="77"/>
            </a:endParaRPr>
          </a:p>
        </p:txBody>
      </p:sp>
      <p:sp>
        <p:nvSpPr>
          <p:cNvPr id="16" name="Rounded Rectangle 15">
            <a:extLst>
              <a:ext uri="{FF2B5EF4-FFF2-40B4-BE49-F238E27FC236}">
                <a16:creationId xmlns:a16="http://schemas.microsoft.com/office/drawing/2014/main" id="{10531DD4-3E7F-6B44-849A-4333EDCDC270}"/>
              </a:ext>
            </a:extLst>
          </p:cNvPr>
          <p:cNvSpPr/>
          <p:nvPr/>
        </p:nvSpPr>
        <p:spPr>
          <a:xfrm>
            <a:off x="492069" y="4232736"/>
            <a:ext cx="3600159" cy="1140236"/>
          </a:xfrm>
          <a:prstGeom prst="roundRect">
            <a:avLst>
              <a:gd name="adj" fmla="val 4115"/>
            </a:avLst>
          </a:prstGeom>
          <a:noFill/>
          <a:ln w="19050">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Box 4">
            <a:extLst>
              <a:ext uri="{FF2B5EF4-FFF2-40B4-BE49-F238E27FC236}">
                <a16:creationId xmlns:a16="http://schemas.microsoft.com/office/drawing/2014/main" id="{EBD0B7B8-0FA2-2F4D-9E79-6A6EA91B6B2A}"/>
              </a:ext>
            </a:extLst>
          </p:cNvPr>
          <p:cNvSpPr txBox="1">
            <a:spLocks noChangeArrowheads="1"/>
          </p:cNvSpPr>
          <p:nvPr/>
        </p:nvSpPr>
        <p:spPr bwMode="auto">
          <a:xfrm>
            <a:off x="4168542" y="4608067"/>
            <a:ext cx="3175621"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8500"/>
                </a:solidFill>
                <a:latin typeface="+mn-lt"/>
              </a:rPr>
              <a:t>Save plot in PNG file (</a:t>
            </a:r>
            <a:r>
              <a:rPr lang="en-US" altLang="en-US" sz="2000" dirty="0" err="1">
                <a:solidFill>
                  <a:srgbClr val="FF8500"/>
                </a:solidFill>
                <a:latin typeface="+mn-lt"/>
              </a:rPr>
              <a:t>toyMC_fit.png</a:t>
            </a:r>
            <a:r>
              <a:rPr lang="en-US" altLang="en-US" sz="2000" dirty="0">
                <a:solidFill>
                  <a:srgbClr val="FF8500"/>
                </a:solidFill>
                <a:latin typeface="+mn-lt"/>
              </a:rPr>
              <a:t>)</a:t>
            </a:r>
            <a:endParaRPr lang="en-US" altLang="en-US" sz="2000" dirty="0">
              <a:solidFill>
                <a:srgbClr val="FF8500"/>
              </a:solidFill>
              <a:latin typeface="Lucida Calligraphy" panose="03010101010101010101" pitchFamily="66" charset="77"/>
            </a:endParaRPr>
          </a:p>
        </p:txBody>
      </p:sp>
      <p:sp>
        <p:nvSpPr>
          <p:cNvPr id="18" name="Rectangle 16">
            <a:extLst>
              <a:ext uri="{FF2B5EF4-FFF2-40B4-BE49-F238E27FC236}">
                <a16:creationId xmlns:a16="http://schemas.microsoft.com/office/drawing/2014/main" id="{7CFD8385-3CE7-6342-AB7F-5DC5A8EF8C60}"/>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29</a:t>
            </a:fld>
            <a:endParaRPr lang="en-US" altLang="en-US" sz="1200" dirty="0">
              <a:solidFill>
                <a:srgbClr val="595959"/>
              </a:solidFill>
              <a:cs typeface="Arial" panose="020B0604020202020204" pitchFamily="34" charset="0"/>
            </a:endParaRPr>
          </a:p>
        </p:txBody>
      </p:sp>
      <p:pic>
        <p:nvPicPr>
          <p:cNvPr id="19" name="Picture 18">
            <a:extLst>
              <a:ext uri="{FF2B5EF4-FFF2-40B4-BE49-F238E27FC236}">
                <a16:creationId xmlns:a16="http://schemas.microsoft.com/office/drawing/2014/main" id="{40D8812E-6F89-EB4C-AD0D-792EFEE4E4A1}"/>
              </a:ext>
            </a:extLst>
          </p:cNvPr>
          <p:cNvPicPr>
            <a:picLocks noChangeAspect="1"/>
          </p:cNvPicPr>
          <p:nvPr/>
        </p:nvPicPr>
        <p:blipFill>
          <a:blip r:embed="rId2"/>
          <a:stretch>
            <a:fillRect/>
          </a:stretch>
        </p:blipFill>
        <p:spPr>
          <a:xfrm>
            <a:off x="-145348" y="6340839"/>
            <a:ext cx="621869" cy="621869"/>
          </a:xfrm>
          <a:prstGeom prst="rect">
            <a:avLst/>
          </a:prstGeom>
        </p:spPr>
      </p:pic>
      <p:sp>
        <p:nvSpPr>
          <p:cNvPr id="20" name="Text Box 4">
            <a:extLst>
              <a:ext uri="{FF2B5EF4-FFF2-40B4-BE49-F238E27FC236}">
                <a16:creationId xmlns:a16="http://schemas.microsoft.com/office/drawing/2014/main" id="{90F12B46-5C39-A747-A66B-FC63DED98AB0}"/>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Usage of </a:t>
            </a:r>
            <a:r>
              <a:rPr lang="en-US" altLang="en-US" sz="3200" b="1" dirty="0" err="1"/>
              <a:t>RooFit</a:t>
            </a:r>
            <a:endParaRPr lang="en-GB" altLang="en-US" sz="3200" b="1" dirty="0"/>
          </a:p>
        </p:txBody>
      </p:sp>
      <p:sp>
        <p:nvSpPr>
          <p:cNvPr id="21" name="Rectangle 20">
            <a:extLst>
              <a:ext uri="{FF2B5EF4-FFF2-40B4-BE49-F238E27FC236}">
                <a16:creationId xmlns:a16="http://schemas.microsoft.com/office/drawing/2014/main" id="{A8C19903-B977-AC46-AF8D-70D0E01C7790}"/>
              </a:ext>
            </a:extLst>
          </p:cNvPr>
          <p:cNvSpPr/>
          <p:nvPr/>
        </p:nvSpPr>
        <p:spPr>
          <a:xfrm>
            <a:off x="613017" y="6111108"/>
            <a:ext cx="8108563" cy="400110"/>
          </a:xfrm>
          <a:prstGeom prst="rect">
            <a:avLst/>
          </a:prstGeom>
        </p:spPr>
        <p:txBody>
          <a:bodyPr wrap="square">
            <a:spAutoFit/>
          </a:bodyPr>
          <a:lstStyle/>
          <a:p>
            <a:r>
              <a:rPr lang="en-US" sz="2000" dirty="0">
                <a:solidFill>
                  <a:srgbClr val="008BFF"/>
                </a:solidFill>
              </a:rPr>
              <a:t>/home/</a:t>
            </a:r>
            <a:r>
              <a:rPr lang="en-US" sz="2000" dirty="0" err="1">
                <a:solidFill>
                  <a:srgbClr val="008BFF"/>
                </a:solidFill>
              </a:rPr>
              <a:t>veelken</a:t>
            </a:r>
            <a:r>
              <a:rPr lang="en-US" sz="2000" dirty="0">
                <a:solidFill>
                  <a:srgbClr val="008BFF"/>
                </a:solidFill>
              </a:rPr>
              <a:t>/public/PhyStat-101/</a:t>
            </a:r>
            <a:r>
              <a:rPr lang="en-US" sz="2000" dirty="0" err="1">
                <a:solidFill>
                  <a:srgbClr val="008BFF"/>
                </a:solidFill>
              </a:rPr>
              <a:t>toyMC_RooFit_plotting.C</a:t>
            </a:r>
            <a:endParaRPr lang="en-US" sz="2000" dirty="0">
              <a:solidFill>
                <a:srgbClr val="008BFF"/>
              </a:solidFill>
              <a:effectLst/>
            </a:endParaRPr>
          </a:p>
        </p:txBody>
      </p:sp>
    </p:spTree>
    <p:extLst>
      <p:ext uri="{BB962C8B-B14F-4D97-AF65-F5344CB8AC3E}">
        <p14:creationId xmlns:p14="http://schemas.microsoft.com/office/powerpoint/2010/main" val="1536338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A840008-3EBE-B74B-8A6C-A649DD04C217}"/>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Outline</a:t>
            </a:r>
            <a:endParaRPr lang="en-GB" altLang="en-US" sz="3200" b="1" dirty="0"/>
          </a:p>
        </p:txBody>
      </p:sp>
      <p:sp>
        <p:nvSpPr>
          <p:cNvPr id="5" name="Text Box 4">
            <a:extLst>
              <a:ext uri="{FF2B5EF4-FFF2-40B4-BE49-F238E27FC236}">
                <a16:creationId xmlns:a16="http://schemas.microsoft.com/office/drawing/2014/main" id="{4CA31C85-3948-5646-AC08-674F25F7BFFD}"/>
              </a:ext>
            </a:extLst>
          </p:cNvPr>
          <p:cNvSpPr txBox="1">
            <a:spLocks noChangeArrowheads="1"/>
          </p:cNvSpPr>
          <p:nvPr/>
        </p:nvSpPr>
        <p:spPr bwMode="auto">
          <a:xfrm>
            <a:off x="477845" y="826403"/>
            <a:ext cx="8442325" cy="171745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Brief introduction to </a:t>
            </a:r>
            <a:r>
              <a:rPr lang="en-US" altLang="en-US" dirty="0" err="1">
                <a:latin typeface="+mn-lt"/>
              </a:rPr>
              <a:t>RooFit</a:t>
            </a:r>
            <a:r>
              <a:rPr lang="en-US" altLang="en-US" dirty="0">
                <a:latin typeface="+mn-lt"/>
              </a:rPr>
              <a:t> toolkit</a:t>
            </a:r>
          </a:p>
          <a:p>
            <a:pPr marL="342900" indent="-342900" eaLnBrk="1" hangingPunct="1">
              <a:lnSpc>
                <a:spcPct val="93000"/>
              </a:lnSpc>
              <a:buClr>
                <a:srgbClr val="000000"/>
              </a:buClr>
              <a:buSzPct val="85000"/>
              <a:buFont typeface="Arial" panose="020B0604020202020204" pitchFamily="34" charset="0"/>
              <a:buChar char="•"/>
            </a:pP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dirty="0">
              <a:latin typeface="+mn-lt"/>
            </a:endParaRPr>
          </a:p>
          <a:p>
            <a:pPr eaLnBrk="1" hangingPunct="1">
              <a:lnSpc>
                <a:spcPct val="93000"/>
              </a:lnSpc>
              <a:buClr>
                <a:srgbClr val="000000"/>
              </a:buClr>
              <a:buSzPct val="45000"/>
            </a:pPr>
            <a:r>
              <a:rPr lang="en-US" altLang="en-US" dirty="0">
                <a:latin typeface="+mn-lt"/>
              </a:rPr>
              <a:t>☞ Exercise</a:t>
            </a:r>
          </a:p>
        </p:txBody>
      </p:sp>
      <p:sp>
        <p:nvSpPr>
          <p:cNvPr id="6" name="Rectangle 16">
            <a:extLst>
              <a:ext uri="{FF2B5EF4-FFF2-40B4-BE49-F238E27FC236}">
                <a16:creationId xmlns:a16="http://schemas.microsoft.com/office/drawing/2014/main" id="{A9D03AE0-3289-ED4F-ACF0-57F1B6C25002}"/>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a:t>
            </a:fld>
            <a:endParaRPr lang="en-US" altLang="en-US" sz="1200" dirty="0">
              <a:solidFill>
                <a:srgbClr val="595959"/>
              </a:solidFill>
              <a:cs typeface="Arial" panose="020B0604020202020204" pitchFamily="34" charset="0"/>
            </a:endParaRPr>
          </a:p>
        </p:txBody>
      </p:sp>
      <p:pic>
        <p:nvPicPr>
          <p:cNvPr id="7" name="Picture 6">
            <a:extLst>
              <a:ext uri="{FF2B5EF4-FFF2-40B4-BE49-F238E27FC236}">
                <a16:creationId xmlns:a16="http://schemas.microsoft.com/office/drawing/2014/main" id="{9F5310C1-3AA9-074C-8EE3-3003096CFBFD}"/>
              </a:ext>
            </a:extLst>
          </p:cNvPr>
          <p:cNvPicPr>
            <a:picLocks noChangeAspect="1"/>
          </p:cNvPicPr>
          <p:nvPr/>
        </p:nvPicPr>
        <p:blipFill>
          <a:blip r:embed="rId2"/>
          <a:stretch>
            <a:fillRect/>
          </a:stretch>
        </p:blipFill>
        <p:spPr>
          <a:xfrm>
            <a:off x="-145348" y="6340839"/>
            <a:ext cx="621869" cy="621869"/>
          </a:xfrm>
          <a:prstGeom prst="rect">
            <a:avLst/>
          </a:prstGeom>
        </p:spPr>
      </p:pic>
      <p:sp>
        <p:nvSpPr>
          <p:cNvPr id="2" name="Rectangle 1">
            <a:extLst>
              <a:ext uri="{FF2B5EF4-FFF2-40B4-BE49-F238E27FC236}">
                <a16:creationId xmlns:a16="http://schemas.microsoft.com/office/drawing/2014/main" id="{254CBA51-B23F-104E-A62C-E21EBC63BF2E}"/>
              </a:ext>
            </a:extLst>
          </p:cNvPr>
          <p:cNvSpPr/>
          <p:nvPr/>
        </p:nvSpPr>
        <p:spPr>
          <a:xfrm>
            <a:off x="830924" y="1224702"/>
            <a:ext cx="3275577" cy="400110"/>
          </a:xfrm>
          <a:prstGeom prst="rect">
            <a:avLst/>
          </a:prstGeom>
        </p:spPr>
        <p:txBody>
          <a:bodyPr wrap="none">
            <a:spAutoFit/>
          </a:bodyPr>
          <a:lstStyle/>
          <a:p>
            <a:r>
              <a:rPr lang="en-US" sz="2000" dirty="0">
                <a:solidFill>
                  <a:srgbClr val="008BFF"/>
                </a:solidFill>
              </a:rPr>
              <a:t>http://</a:t>
            </a:r>
            <a:r>
              <a:rPr lang="en-US" sz="2000" dirty="0" err="1">
                <a:solidFill>
                  <a:srgbClr val="008BFF"/>
                </a:solidFill>
              </a:rPr>
              <a:t>roofit.sourceforge.net</a:t>
            </a:r>
            <a:r>
              <a:rPr lang="en-US" sz="2000" dirty="0">
                <a:solidFill>
                  <a:srgbClr val="008BFF"/>
                </a:solidFill>
              </a:rPr>
              <a:t>/</a:t>
            </a:r>
          </a:p>
        </p:txBody>
      </p:sp>
    </p:spTree>
    <p:extLst>
      <p:ext uri="{BB962C8B-B14F-4D97-AF65-F5344CB8AC3E}">
        <p14:creationId xmlns:p14="http://schemas.microsoft.com/office/powerpoint/2010/main" val="689288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B8F1F703-F35F-D047-8DE0-E8CAE1F5F131}"/>
              </a:ext>
            </a:extLst>
          </p:cNvPr>
          <p:cNvSpPr txBox="1">
            <a:spLocks noChangeArrowheads="1"/>
          </p:cNvSpPr>
          <p:nvPr/>
        </p:nvSpPr>
        <p:spPr bwMode="auto">
          <a:xfrm>
            <a:off x="523874" y="682317"/>
            <a:ext cx="8442325"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Make a plot of the likelihood function </a:t>
            </a:r>
            <a:endParaRPr lang="en-US" altLang="en-US" dirty="0">
              <a:latin typeface="+mn-lt"/>
            </a:endParaRPr>
          </a:p>
        </p:txBody>
      </p:sp>
      <p:sp>
        <p:nvSpPr>
          <p:cNvPr id="18" name="Rectangle 16">
            <a:extLst>
              <a:ext uri="{FF2B5EF4-FFF2-40B4-BE49-F238E27FC236}">
                <a16:creationId xmlns:a16="http://schemas.microsoft.com/office/drawing/2014/main" id="{7069A8C8-3720-3642-B1EA-DC1A95B67287}"/>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30</a:t>
            </a:fld>
            <a:endParaRPr lang="en-US" altLang="en-US" sz="1200" dirty="0">
              <a:solidFill>
                <a:srgbClr val="595959"/>
              </a:solidFill>
              <a:cs typeface="Arial" panose="020B0604020202020204" pitchFamily="34" charset="0"/>
            </a:endParaRPr>
          </a:p>
        </p:txBody>
      </p:sp>
      <p:pic>
        <p:nvPicPr>
          <p:cNvPr id="19" name="Picture 18">
            <a:extLst>
              <a:ext uri="{FF2B5EF4-FFF2-40B4-BE49-F238E27FC236}">
                <a16:creationId xmlns:a16="http://schemas.microsoft.com/office/drawing/2014/main" id="{AC3F5072-C506-594C-9E8C-2381C89F105C}"/>
              </a:ext>
            </a:extLst>
          </p:cNvPr>
          <p:cNvPicPr>
            <a:picLocks noChangeAspect="1"/>
          </p:cNvPicPr>
          <p:nvPr/>
        </p:nvPicPr>
        <p:blipFill>
          <a:blip r:embed="rId2"/>
          <a:stretch>
            <a:fillRect/>
          </a:stretch>
        </p:blipFill>
        <p:spPr>
          <a:xfrm>
            <a:off x="-145348" y="6340839"/>
            <a:ext cx="621869" cy="621869"/>
          </a:xfrm>
          <a:prstGeom prst="rect">
            <a:avLst/>
          </a:prstGeom>
        </p:spPr>
      </p:pic>
      <p:sp>
        <p:nvSpPr>
          <p:cNvPr id="2" name="Rectangle 1">
            <a:extLst>
              <a:ext uri="{FF2B5EF4-FFF2-40B4-BE49-F238E27FC236}">
                <a16:creationId xmlns:a16="http://schemas.microsoft.com/office/drawing/2014/main" id="{93C5A036-7018-894C-9B11-94E52CAFB396}"/>
              </a:ext>
            </a:extLst>
          </p:cNvPr>
          <p:cNvSpPr/>
          <p:nvPr/>
        </p:nvSpPr>
        <p:spPr>
          <a:xfrm>
            <a:off x="523873" y="1200212"/>
            <a:ext cx="8442325" cy="5632311"/>
          </a:xfrm>
          <a:prstGeom prst="rect">
            <a:avLst/>
          </a:prstGeom>
        </p:spPr>
        <p:txBody>
          <a:bodyPr wrap="square">
            <a:spAutoFit/>
          </a:bodyPr>
          <a:lstStyle/>
          <a:p>
            <a:r>
              <a:rPr lang="en-US" sz="1600" dirty="0" err="1">
                <a:latin typeface="Arial" panose="020B0604020202020204" pitchFamily="34" charset="0"/>
                <a:cs typeface="Arial" panose="020B0604020202020204" pitchFamily="34" charset="0"/>
              </a:rPr>
              <a:t>RooAbsReal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nll</a:t>
            </a: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model_SplusB.createNLL</a:t>
            </a:r>
            <a:r>
              <a:rPr lang="en-US" sz="1600" dirty="0">
                <a:latin typeface="Arial" panose="020B0604020202020204" pitchFamily="34" charset="0"/>
                <a:cs typeface="Arial" panose="020B0604020202020204" pitchFamily="34" charset="0"/>
              </a:rPr>
              <a:t>(data, </a:t>
            </a:r>
            <a:r>
              <a:rPr lang="en-US" sz="1600" dirty="0" err="1">
                <a:latin typeface="Arial" panose="020B0604020202020204" pitchFamily="34" charset="0"/>
                <a:cs typeface="Arial" panose="020B0604020202020204" pitchFamily="34" charset="0"/>
              </a:rPr>
              <a:t>NumCPU</a:t>
            </a:r>
            <a:r>
              <a:rPr lang="en-US" sz="1600" dirty="0">
                <a:latin typeface="Arial" panose="020B0604020202020204" pitchFamily="34" charset="0"/>
                <a:cs typeface="Arial" panose="020B0604020202020204" pitchFamily="34" charset="0"/>
              </a:rPr>
              <a:t>(4) ); </a:t>
            </a:r>
          </a:p>
          <a:p>
            <a:endParaRPr lang="en-US" sz="8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RooMinuit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minuit</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nll</a:t>
            </a:r>
            <a:r>
              <a:rPr lang="en-US" sz="1600" dirty="0">
                <a:latin typeface="Arial" panose="020B0604020202020204" pitchFamily="34" charset="0"/>
                <a:cs typeface="Arial" panose="020B0604020202020204" pitchFamily="34" charset="0"/>
              </a:rPr>
              <a:t>); </a:t>
            </a:r>
          </a:p>
          <a:p>
            <a:r>
              <a:rPr lang="en-US" sz="1600" dirty="0" err="1">
                <a:latin typeface="Arial" panose="020B0604020202020204" pitchFamily="34" charset="0"/>
                <a:cs typeface="Arial" panose="020B0604020202020204" pitchFamily="34" charset="0"/>
              </a:rPr>
              <a:t>minuit.setPrintLevel</a:t>
            </a:r>
            <a:r>
              <a:rPr lang="en-US" sz="1600" dirty="0">
                <a:latin typeface="Arial" panose="020B0604020202020204" pitchFamily="34" charset="0"/>
                <a:cs typeface="Arial" panose="020B0604020202020204" pitchFamily="34" charset="0"/>
              </a:rPr>
              <a:t>(-1); </a:t>
            </a:r>
          </a:p>
          <a:p>
            <a:r>
              <a:rPr lang="en-US" sz="1600" dirty="0" err="1">
                <a:latin typeface="Arial" panose="020B0604020202020204" pitchFamily="34" charset="0"/>
                <a:cs typeface="Arial" panose="020B0604020202020204" pitchFamily="34" charset="0"/>
              </a:rPr>
              <a:t>minuit.migrad</a:t>
            </a:r>
            <a:r>
              <a:rPr lang="en-US" sz="1600" dirty="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endParaRPr lang="en-US" sz="8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RooPlot</a:t>
            </a:r>
            <a:r>
              <a:rPr lang="en-US" sz="1600" dirty="0">
                <a:latin typeface="Arial" panose="020B0604020202020204" pitchFamily="34" charset="0"/>
                <a:cs typeface="Arial" panose="020B0604020202020204" pitchFamily="34" charset="0"/>
              </a:rPr>
              <a:t>* frame2 = </a:t>
            </a:r>
            <a:r>
              <a:rPr lang="en-US" sz="1600" dirty="0" err="1">
                <a:latin typeface="Arial" panose="020B0604020202020204" pitchFamily="34" charset="0"/>
                <a:cs typeface="Arial" panose="020B0604020202020204" pitchFamily="34" charset="0"/>
              </a:rPr>
              <a:t>norm_S.frame</a:t>
            </a:r>
            <a:r>
              <a:rPr lang="en-US" sz="1600" dirty="0">
                <a:latin typeface="Arial" panose="020B0604020202020204" pitchFamily="34" charset="0"/>
                <a:cs typeface="Arial" panose="020B0604020202020204" pitchFamily="34" charset="0"/>
              </a:rPr>
              <a:t>(Bins(10), Range(0.5*</a:t>
            </a:r>
            <a:r>
              <a:rPr lang="en-US" sz="1600" dirty="0" err="1">
                <a:latin typeface="Arial" panose="020B0604020202020204" pitchFamily="34" charset="0"/>
                <a:cs typeface="Arial" panose="020B0604020202020204" pitchFamily="34" charset="0"/>
              </a:rPr>
              <a:t>numEvents_S</a:t>
            </a:r>
            <a:r>
              <a:rPr lang="en-US" sz="1600" dirty="0">
                <a:latin typeface="Arial" panose="020B0604020202020204" pitchFamily="34" charset="0"/>
                <a:cs typeface="Arial" panose="020B0604020202020204" pitchFamily="34" charset="0"/>
              </a:rPr>
              <a:t>, 1.5*</a:t>
            </a:r>
            <a:r>
              <a:rPr lang="en-US" sz="1600" dirty="0" err="1">
                <a:latin typeface="Arial" panose="020B0604020202020204" pitchFamily="34" charset="0"/>
                <a:cs typeface="Arial" panose="020B0604020202020204" pitchFamily="34" charset="0"/>
              </a:rPr>
              <a:t>numEvents_S</a:t>
            </a:r>
            <a:r>
              <a:rPr lang="en-US" sz="1600" dirty="0">
                <a:latin typeface="Arial" panose="020B0604020202020204" pitchFamily="34" charset="0"/>
                <a:cs typeface="Arial" panose="020B0604020202020204" pitchFamily="34" charset="0"/>
              </a:rPr>
              <a:t>) ); </a:t>
            </a:r>
          </a:p>
          <a:p>
            <a:r>
              <a:rPr lang="en-US" sz="1600" dirty="0" err="1">
                <a:latin typeface="Arial" panose="020B0604020202020204" pitchFamily="34" charset="0"/>
                <a:cs typeface="Arial" panose="020B0604020202020204" pitchFamily="34" charset="0"/>
              </a:rPr>
              <a:t>nll</a:t>
            </a:r>
            <a:r>
              <a:rPr lang="en-US" sz="1600" dirty="0">
                <a:latin typeface="Arial" panose="020B0604020202020204" pitchFamily="34" charset="0"/>
                <a:cs typeface="Arial" panose="020B0604020202020204" pitchFamily="34" charset="0"/>
              </a:rPr>
              <a:t>-&gt;</a:t>
            </a:r>
            <a:r>
              <a:rPr lang="en-US" sz="1600" dirty="0" err="1">
                <a:latin typeface="Arial" panose="020B0604020202020204" pitchFamily="34" charset="0"/>
                <a:cs typeface="Arial" panose="020B0604020202020204" pitchFamily="34" charset="0"/>
              </a:rPr>
              <a:t>plotOn</a:t>
            </a:r>
            <a:r>
              <a:rPr lang="en-US" sz="1600" dirty="0">
                <a:latin typeface="Arial" panose="020B0604020202020204" pitchFamily="34" charset="0"/>
                <a:cs typeface="Arial" panose="020B0604020202020204" pitchFamily="34" charset="0"/>
              </a:rPr>
              <a:t>(frame2, </a:t>
            </a:r>
            <a:r>
              <a:rPr lang="en-US" sz="1600" dirty="0" err="1">
                <a:latin typeface="Arial" panose="020B0604020202020204" pitchFamily="34" charset="0"/>
                <a:cs typeface="Arial" panose="020B0604020202020204" pitchFamily="34" charset="0"/>
              </a:rPr>
              <a:t>ShiftToZero</a:t>
            </a:r>
            <a:r>
              <a:rPr lang="en-US" sz="1600" dirty="0">
                <a:latin typeface="Arial" panose="020B0604020202020204" pitchFamily="34" charset="0"/>
                <a:cs typeface="Arial" panose="020B0604020202020204" pitchFamily="34" charset="0"/>
              </a:rPr>
              <a:t>() );</a:t>
            </a:r>
          </a:p>
          <a:p>
            <a:endParaRPr lang="en-US" sz="4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8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RooAbsReal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nll_profiled</a:t>
            </a: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nll</a:t>
            </a:r>
            <a:r>
              <a:rPr lang="en-US" sz="1600" dirty="0">
                <a:latin typeface="Arial" panose="020B0604020202020204" pitchFamily="34" charset="0"/>
                <a:cs typeface="Arial" panose="020B0604020202020204" pitchFamily="34" charset="0"/>
              </a:rPr>
              <a:t>-&gt;</a:t>
            </a:r>
            <a:r>
              <a:rPr lang="en-US" sz="1600" dirty="0" err="1">
                <a:latin typeface="Arial" panose="020B0604020202020204" pitchFamily="34" charset="0"/>
                <a:cs typeface="Arial" panose="020B0604020202020204" pitchFamily="34" charset="0"/>
              </a:rPr>
              <a:t>createProfile</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norm_S</a:t>
            </a:r>
            <a:r>
              <a:rPr lang="en-US" sz="1600" dirty="0">
                <a:latin typeface="Arial" panose="020B0604020202020204" pitchFamily="34" charset="0"/>
                <a:cs typeface="Arial" panose="020B0604020202020204" pitchFamily="34" charset="0"/>
              </a:rPr>
              <a:t>); </a:t>
            </a:r>
          </a:p>
          <a:p>
            <a:r>
              <a:rPr lang="en-US" sz="1600" dirty="0" err="1">
                <a:latin typeface="Arial" panose="020B0604020202020204" pitchFamily="34" charset="0"/>
                <a:cs typeface="Arial" panose="020B0604020202020204" pitchFamily="34" charset="0"/>
              </a:rPr>
              <a:t>nll_profiled</a:t>
            </a:r>
            <a:r>
              <a:rPr lang="en-US" sz="1600" dirty="0">
                <a:latin typeface="Arial" panose="020B0604020202020204" pitchFamily="34" charset="0"/>
                <a:cs typeface="Arial" panose="020B0604020202020204" pitchFamily="34" charset="0"/>
              </a:rPr>
              <a:t>-&gt;</a:t>
            </a:r>
            <a:r>
              <a:rPr lang="en-US" sz="1600" dirty="0" err="1">
                <a:latin typeface="Arial" panose="020B0604020202020204" pitchFamily="34" charset="0"/>
                <a:cs typeface="Arial" panose="020B0604020202020204" pitchFamily="34" charset="0"/>
              </a:rPr>
              <a:t>plotOn</a:t>
            </a:r>
            <a:r>
              <a:rPr lang="en-US" sz="1600" dirty="0">
                <a:latin typeface="Arial" panose="020B0604020202020204" pitchFamily="34" charset="0"/>
                <a:cs typeface="Arial" panose="020B0604020202020204" pitchFamily="34" charset="0"/>
              </a:rPr>
              <a:t>(frame2, </a:t>
            </a:r>
            <a:r>
              <a:rPr lang="en-US" sz="1600" dirty="0" err="1">
                <a:latin typeface="Arial" panose="020B0604020202020204" pitchFamily="34" charset="0"/>
                <a:cs typeface="Arial" panose="020B0604020202020204" pitchFamily="34" charset="0"/>
              </a:rPr>
              <a:t>LineColor</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kRed</a:t>
            </a:r>
            <a:r>
              <a:rPr lang="en-US" sz="1600" dirty="0">
                <a:latin typeface="Arial" panose="020B0604020202020204" pitchFamily="34" charset="0"/>
                <a:cs typeface="Arial" panose="020B0604020202020204" pitchFamily="34" charset="0"/>
              </a:rPr>
              <a:t>)); </a:t>
            </a:r>
          </a:p>
          <a:p>
            <a:endParaRPr lang="en-US" sz="8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frame2-&gt;</a:t>
            </a:r>
            <a:r>
              <a:rPr lang="en-US" sz="1600" dirty="0" err="1">
                <a:latin typeface="Arial" panose="020B0604020202020204" pitchFamily="34" charset="0"/>
                <a:cs typeface="Arial" panose="020B0604020202020204" pitchFamily="34" charset="0"/>
              </a:rPr>
              <a:t>SetMinimum</a:t>
            </a:r>
            <a:r>
              <a:rPr lang="en-US" sz="1600" dirty="0">
                <a:latin typeface="Arial" panose="020B0604020202020204" pitchFamily="34" charset="0"/>
                <a:cs typeface="Arial" panose="020B0604020202020204" pitchFamily="34" charset="0"/>
              </a:rPr>
              <a:t>(0.); </a:t>
            </a:r>
          </a:p>
          <a:p>
            <a:r>
              <a:rPr lang="en-US" sz="1600" dirty="0">
                <a:latin typeface="Arial" panose="020B0604020202020204" pitchFamily="34" charset="0"/>
                <a:cs typeface="Arial" panose="020B0604020202020204" pitchFamily="34" charset="0"/>
              </a:rPr>
              <a:t>frame2-&gt;</a:t>
            </a:r>
            <a:r>
              <a:rPr lang="en-US" sz="1600" dirty="0" err="1">
                <a:latin typeface="Arial" panose="020B0604020202020204" pitchFamily="34" charset="0"/>
                <a:cs typeface="Arial" panose="020B0604020202020204" pitchFamily="34" charset="0"/>
              </a:rPr>
              <a:t>SetMaximum</a:t>
            </a:r>
            <a:r>
              <a:rPr lang="en-US" sz="1600" dirty="0">
                <a:latin typeface="Arial" panose="020B0604020202020204" pitchFamily="34" charset="0"/>
                <a:cs typeface="Arial" panose="020B0604020202020204" pitchFamily="34" charset="0"/>
              </a:rPr>
              <a:t>(25.); </a:t>
            </a:r>
          </a:p>
          <a:p>
            <a:endParaRPr lang="en-US" sz="8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TCanvas</a:t>
            </a:r>
            <a:r>
              <a:rPr lang="en-US" sz="1600" dirty="0">
                <a:latin typeface="Arial" panose="020B0604020202020204" pitchFamily="34" charset="0"/>
                <a:cs typeface="Arial" panose="020B0604020202020204" pitchFamily="34" charset="0"/>
              </a:rPr>
              <a:t> canvas2; canvas2.cd(); </a:t>
            </a:r>
          </a:p>
          <a:p>
            <a:r>
              <a:rPr lang="en-US" sz="1600" dirty="0">
                <a:latin typeface="Arial" panose="020B0604020202020204" pitchFamily="34" charset="0"/>
                <a:cs typeface="Arial" panose="020B0604020202020204" pitchFamily="34" charset="0"/>
              </a:rPr>
              <a:t>frame2-&gt;Draw(); </a:t>
            </a:r>
          </a:p>
          <a:p>
            <a:r>
              <a:rPr lang="en-US" sz="1600" dirty="0">
                <a:latin typeface="Arial" panose="020B0604020202020204" pitchFamily="34" charset="0"/>
                <a:cs typeface="Arial" panose="020B0604020202020204" pitchFamily="34" charset="0"/>
              </a:rPr>
              <a:t>canvas2.SaveAs("</a:t>
            </a:r>
            <a:r>
              <a:rPr lang="en-US" sz="1600" dirty="0" err="1">
                <a:latin typeface="Arial" panose="020B0604020202020204" pitchFamily="34" charset="0"/>
                <a:cs typeface="Arial" panose="020B0604020202020204" pitchFamily="34" charset="0"/>
              </a:rPr>
              <a:t>toyMC_nll.png</a:t>
            </a:r>
            <a:r>
              <a:rPr lang="en-US" sz="1600" dirty="0">
                <a:latin typeface="Arial" panose="020B0604020202020204" pitchFamily="34" charset="0"/>
                <a:cs typeface="Arial" panose="020B0604020202020204" pitchFamily="34" charset="0"/>
              </a:rPr>
              <a:t>");</a:t>
            </a:r>
          </a:p>
        </p:txBody>
      </p:sp>
      <p:sp>
        <p:nvSpPr>
          <p:cNvPr id="20" name="Rounded Rectangle 19">
            <a:extLst>
              <a:ext uri="{FF2B5EF4-FFF2-40B4-BE49-F238E27FC236}">
                <a16:creationId xmlns:a16="http://schemas.microsoft.com/office/drawing/2014/main" id="{D66C6D50-CBBC-DF42-805A-7602AA50B636}"/>
              </a:ext>
            </a:extLst>
          </p:cNvPr>
          <p:cNvSpPr/>
          <p:nvPr/>
        </p:nvSpPr>
        <p:spPr>
          <a:xfrm>
            <a:off x="5159639" y="1250536"/>
            <a:ext cx="1193453" cy="25996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Box 4">
            <a:extLst>
              <a:ext uri="{FF2B5EF4-FFF2-40B4-BE49-F238E27FC236}">
                <a16:creationId xmlns:a16="http://schemas.microsoft.com/office/drawing/2014/main" id="{E827F452-44A6-3848-895E-289C06A95794}"/>
              </a:ext>
            </a:extLst>
          </p:cNvPr>
          <p:cNvSpPr txBox="1">
            <a:spLocks noChangeArrowheads="1"/>
          </p:cNvSpPr>
          <p:nvPr/>
        </p:nvSpPr>
        <p:spPr bwMode="auto">
          <a:xfrm>
            <a:off x="4970937" y="976653"/>
            <a:ext cx="2853146"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Use four threads in parallel</a:t>
            </a:r>
            <a:endParaRPr lang="en-US" altLang="en-US" sz="2000" dirty="0">
              <a:solidFill>
                <a:srgbClr val="FF0000"/>
              </a:solidFill>
              <a:latin typeface="Lucida Calligraphy" panose="03010101010101010101" pitchFamily="66" charset="77"/>
            </a:endParaRPr>
          </a:p>
        </p:txBody>
      </p:sp>
      <p:sp>
        <p:nvSpPr>
          <p:cNvPr id="22" name="Rounded Rectangle 21">
            <a:extLst>
              <a:ext uri="{FF2B5EF4-FFF2-40B4-BE49-F238E27FC236}">
                <a16:creationId xmlns:a16="http://schemas.microsoft.com/office/drawing/2014/main" id="{4F27450A-FB3C-EC49-94D3-308165832D3B}"/>
              </a:ext>
            </a:extLst>
          </p:cNvPr>
          <p:cNvSpPr/>
          <p:nvPr/>
        </p:nvSpPr>
        <p:spPr>
          <a:xfrm flipH="1">
            <a:off x="2313830" y="2965995"/>
            <a:ext cx="739471" cy="236654"/>
          </a:xfrm>
          <a:prstGeom prst="roundRect">
            <a:avLst/>
          </a:prstGeom>
          <a:noFill/>
          <a:ln w="19050">
            <a:solidFill>
              <a:srgbClr val="008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Box 4">
            <a:extLst>
              <a:ext uri="{FF2B5EF4-FFF2-40B4-BE49-F238E27FC236}">
                <a16:creationId xmlns:a16="http://schemas.microsoft.com/office/drawing/2014/main" id="{08877A2C-8F7F-3944-874A-64C97723BB38}"/>
              </a:ext>
            </a:extLst>
          </p:cNvPr>
          <p:cNvSpPr txBox="1">
            <a:spLocks noChangeArrowheads="1"/>
          </p:cNvSpPr>
          <p:nvPr/>
        </p:nvSpPr>
        <p:spPr bwMode="auto">
          <a:xfrm>
            <a:off x="222636" y="2398692"/>
            <a:ext cx="6195093"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Show likelihood as function of the number of signal events,</a:t>
            </a:r>
          </a:p>
          <a:p>
            <a:pPr eaLnBrk="1" hangingPunct="1">
              <a:lnSpc>
                <a:spcPct val="93000"/>
              </a:lnSpc>
              <a:buClr>
                <a:srgbClr val="000000"/>
              </a:buClr>
              <a:buSzPct val="45000"/>
            </a:pPr>
            <a:r>
              <a:rPr lang="en-US" altLang="en-US" sz="2000" dirty="0">
                <a:solidFill>
                  <a:srgbClr val="008BFF"/>
                </a:solidFill>
                <a:latin typeface="+mn-lt"/>
              </a:rPr>
              <a:t>for fixed number of background events</a:t>
            </a:r>
            <a:endParaRPr lang="en-US" altLang="en-US" sz="2000" dirty="0">
              <a:solidFill>
                <a:srgbClr val="008BFF"/>
              </a:solidFill>
              <a:latin typeface="Lucida Calligraphy" panose="03010101010101010101" pitchFamily="66" charset="77"/>
            </a:endParaRPr>
          </a:p>
        </p:txBody>
      </p:sp>
      <p:sp>
        <p:nvSpPr>
          <p:cNvPr id="24" name="Rounded Rectangle 23">
            <a:extLst>
              <a:ext uri="{FF2B5EF4-FFF2-40B4-BE49-F238E27FC236}">
                <a16:creationId xmlns:a16="http://schemas.microsoft.com/office/drawing/2014/main" id="{AFB02330-38F4-4940-A5FA-345EC3B17F76}"/>
              </a:ext>
            </a:extLst>
          </p:cNvPr>
          <p:cNvSpPr/>
          <p:nvPr/>
        </p:nvSpPr>
        <p:spPr>
          <a:xfrm>
            <a:off x="564852" y="1613866"/>
            <a:ext cx="2257860" cy="755626"/>
          </a:xfrm>
          <a:prstGeom prst="roundRect">
            <a:avLst>
              <a:gd name="adj" fmla="val 8249"/>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Box 4">
            <a:extLst>
              <a:ext uri="{FF2B5EF4-FFF2-40B4-BE49-F238E27FC236}">
                <a16:creationId xmlns:a16="http://schemas.microsoft.com/office/drawing/2014/main" id="{149732B8-3C8E-054C-B311-CEBA91369B13}"/>
              </a:ext>
            </a:extLst>
          </p:cNvPr>
          <p:cNvSpPr txBox="1">
            <a:spLocks noChangeArrowheads="1"/>
          </p:cNvSpPr>
          <p:nvPr/>
        </p:nvSpPr>
        <p:spPr bwMode="auto">
          <a:xfrm>
            <a:off x="2871642" y="1668170"/>
            <a:ext cx="6143486"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Initialize MINUIT algorithm for the minimization of the likelihood as function of the number of background events</a:t>
            </a:r>
            <a:endParaRPr lang="en-US" altLang="en-US" sz="2000" dirty="0">
              <a:solidFill>
                <a:srgbClr val="00B050"/>
              </a:solidFill>
              <a:latin typeface="Lucida Calligraphy" panose="03010101010101010101" pitchFamily="66" charset="77"/>
            </a:endParaRPr>
          </a:p>
        </p:txBody>
      </p:sp>
      <p:sp>
        <p:nvSpPr>
          <p:cNvPr id="26" name="Rounded Rectangle 25">
            <a:extLst>
              <a:ext uri="{FF2B5EF4-FFF2-40B4-BE49-F238E27FC236}">
                <a16:creationId xmlns:a16="http://schemas.microsoft.com/office/drawing/2014/main" id="{9FE6F6CB-7FF9-134C-8B57-166D13758676}"/>
              </a:ext>
            </a:extLst>
          </p:cNvPr>
          <p:cNvSpPr/>
          <p:nvPr/>
        </p:nvSpPr>
        <p:spPr>
          <a:xfrm>
            <a:off x="4535433" y="2978306"/>
            <a:ext cx="4147392" cy="23665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 Box 4">
            <a:extLst>
              <a:ext uri="{FF2B5EF4-FFF2-40B4-BE49-F238E27FC236}">
                <a16:creationId xmlns:a16="http://schemas.microsoft.com/office/drawing/2014/main" id="{AB3F4E82-6F10-C34F-A03F-D69FB1C065E8}"/>
              </a:ext>
            </a:extLst>
          </p:cNvPr>
          <p:cNvSpPr txBox="1">
            <a:spLocks noChangeArrowheads="1"/>
          </p:cNvSpPr>
          <p:nvPr/>
        </p:nvSpPr>
        <p:spPr bwMode="auto">
          <a:xfrm>
            <a:off x="6701102" y="2697771"/>
            <a:ext cx="2004108"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C00000"/>
                </a:solidFill>
                <a:latin typeface="+mn-lt"/>
              </a:rPr>
              <a:t>Define x-axis range</a:t>
            </a:r>
            <a:endParaRPr lang="en-US" altLang="en-US" sz="2000" dirty="0">
              <a:solidFill>
                <a:srgbClr val="C00000"/>
              </a:solidFill>
              <a:latin typeface="Lucida Calligraphy" panose="03010101010101010101" pitchFamily="66" charset="77"/>
            </a:endParaRPr>
          </a:p>
        </p:txBody>
      </p:sp>
      <p:sp>
        <p:nvSpPr>
          <p:cNvPr id="28" name="Rounded Rectangle 27">
            <a:extLst>
              <a:ext uri="{FF2B5EF4-FFF2-40B4-BE49-F238E27FC236}">
                <a16:creationId xmlns:a16="http://schemas.microsoft.com/office/drawing/2014/main" id="{3B945F2F-FC45-9849-87B9-E11515F5DCB9}"/>
              </a:ext>
            </a:extLst>
          </p:cNvPr>
          <p:cNvSpPr/>
          <p:nvPr/>
        </p:nvSpPr>
        <p:spPr>
          <a:xfrm>
            <a:off x="564853" y="3219388"/>
            <a:ext cx="3045040" cy="236654"/>
          </a:xfrm>
          <a:prstGeom prst="roundRect">
            <a:avLst/>
          </a:prstGeom>
          <a:noFill/>
          <a:ln w="19050">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Box 4">
            <a:extLst>
              <a:ext uri="{FF2B5EF4-FFF2-40B4-BE49-F238E27FC236}">
                <a16:creationId xmlns:a16="http://schemas.microsoft.com/office/drawing/2014/main" id="{E25B1F9B-0636-8D49-8118-DC987573EF37}"/>
              </a:ext>
            </a:extLst>
          </p:cNvPr>
          <p:cNvSpPr txBox="1">
            <a:spLocks noChangeArrowheads="1"/>
          </p:cNvSpPr>
          <p:nvPr/>
        </p:nvSpPr>
        <p:spPr bwMode="auto">
          <a:xfrm>
            <a:off x="222637" y="3452679"/>
            <a:ext cx="9188365"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8500"/>
                </a:solidFill>
                <a:latin typeface="+mn-lt"/>
              </a:rPr>
              <a:t>Show likelihood function for the case that the number of background events is fixed; </a:t>
            </a:r>
          </a:p>
          <a:p>
            <a:pPr eaLnBrk="1" hangingPunct="1">
              <a:lnSpc>
                <a:spcPct val="93000"/>
              </a:lnSpc>
              <a:buClr>
                <a:srgbClr val="000000"/>
              </a:buClr>
              <a:buSzPct val="45000"/>
            </a:pPr>
            <a:r>
              <a:rPr lang="en-US" altLang="en-US" sz="2000" dirty="0">
                <a:solidFill>
                  <a:srgbClr val="FF8500"/>
                </a:solidFill>
                <a:latin typeface="+mn-lt"/>
              </a:rPr>
              <a:t>adjust y-axis such that minimum of the likelihood function is at y=0</a:t>
            </a:r>
            <a:endParaRPr lang="en-US" altLang="en-US" sz="2000" dirty="0">
              <a:solidFill>
                <a:srgbClr val="FF8500"/>
              </a:solidFill>
              <a:latin typeface="Lucida Calligraphy" panose="03010101010101010101" pitchFamily="66" charset="77"/>
            </a:endParaRPr>
          </a:p>
        </p:txBody>
      </p:sp>
      <p:sp>
        <p:nvSpPr>
          <p:cNvPr id="30" name="Rounded Rectangle 29">
            <a:extLst>
              <a:ext uri="{FF2B5EF4-FFF2-40B4-BE49-F238E27FC236}">
                <a16:creationId xmlns:a16="http://schemas.microsoft.com/office/drawing/2014/main" id="{4514B3AE-C37A-EB49-85A5-84DBCDBA13B8}"/>
              </a:ext>
            </a:extLst>
          </p:cNvPr>
          <p:cNvSpPr/>
          <p:nvPr/>
        </p:nvSpPr>
        <p:spPr>
          <a:xfrm>
            <a:off x="547729" y="5209631"/>
            <a:ext cx="2593036" cy="506080"/>
          </a:xfrm>
          <a:prstGeom prst="roundRect">
            <a:avLst>
              <a:gd name="adj" fmla="val 1038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Box 4">
            <a:extLst>
              <a:ext uri="{FF2B5EF4-FFF2-40B4-BE49-F238E27FC236}">
                <a16:creationId xmlns:a16="http://schemas.microsoft.com/office/drawing/2014/main" id="{210FE584-450D-AC4A-9BAE-147310E742D6}"/>
              </a:ext>
            </a:extLst>
          </p:cNvPr>
          <p:cNvSpPr txBox="1">
            <a:spLocks noChangeArrowheads="1"/>
          </p:cNvSpPr>
          <p:nvPr/>
        </p:nvSpPr>
        <p:spPr bwMode="auto">
          <a:xfrm>
            <a:off x="3187335" y="5324844"/>
            <a:ext cx="2004108" cy="2915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C00000"/>
                </a:solidFill>
                <a:latin typeface="+mn-lt"/>
              </a:rPr>
              <a:t>Define y-axis range</a:t>
            </a:r>
            <a:endParaRPr lang="en-US" altLang="en-US" sz="2000" dirty="0">
              <a:solidFill>
                <a:srgbClr val="C00000"/>
              </a:solidFill>
              <a:latin typeface="Lucida Calligraphy" panose="03010101010101010101" pitchFamily="66" charset="77"/>
            </a:endParaRPr>
          </a:p>
        </p:txBody>
      </p:sp>
      <p:sp>
        <p:nvSpPr>
          <p:cNvPr id="32" name="Rounded Rectangle 31">
            <a:extLst>
              <a:ext uri="{FF2B5EF4-FFF2-40B4-BE49-F238E27FC236}">
                <a16:creationId xmlns:a16="http://schemas.microsoft.com/office/drawing/2014/main" id="{DD8B9BD3-FF8F-ED45-91E9-1FF31594EE58}"/>
              </a:ext>
            </a:extLst>
          </p:cNvPr>
          <p:cNvSpPr/>
          <p:nvPr/>
        </p:nvSpPr>
        <p:spPr>
          <a:xfrm>
            <a:off x="555681" y="4578754"/>
            <a:ext cx="5081794" cy="565752"/>
          </a:xfrm>
          <a:prstGeom prst="roundRect">
            <a:avLst>
              <a:gd name="adj" fmla="val 8249"/>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Box 4">
            <a:extLst>
              <a:ext uri="{FF2B5EF4-FFF2-40B4-BE49-F238E27FC236}">
                <a16:creationId xmlns:a16="http://schemas.microsoft.com/office/drawing/2014/main" id="{0BD4DA10-475D-D748-B572-C99E8AA51199}"/>
              </a:ext>
            </a:extLst>
          </p:cNvPr>
          <p:cNvSpPr txBox="1">
            <a:spLocks noChangeArrowheads="1"/>
          </p:cNvSpPr>
          <p:nvPr/>
        </p:nvSpPr>
        <p:spPr bwMode="auto">
          <a:xfrm>
            <a:off x="222636" y="4019038"/>
            <a:ext cx="8643067"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Compute and show “profiled” likelihood, which the number of background events is reoptimized for each value of the number of signal events</a:t>
            </a:r>
            <a:endParaRPr lang="en-US" altLang="en-US" sz="2000" dirty="0">
              <a:solidFill>
                <a:srgbClr val="00B050"/>
              </a:solidFill>
              <a:latin typeface="Lucida Calligraphy" panose="03010101010101010101" pitchFamily="66" charset="77"/>
            </a:endParaRPr>
          </a:p>
        </p:txBody>
      </p:sp>
      <p:sp>
        <p:nvSpPr>
          <p:cNvPr id="35" name="Rounded Rectangle 34">
            <a:extLst>
              <a:ext uri="{FF2B5EF4-FFF2-40B4-BE49-F238E27FC236}">
                <a16:creationId xmlns:a16="http://schemas.microsoft.com/office/drawing/2014/main" id="{80AB3C89-426E-1745-A457-8B1755500062}"/>
              </a:ext>
            </a:extLst>
          </p:cNvPr>
          <p:cNvSpPr/>
          <p:nvPr/>
        </p:nvSpPr>
        <p:spPr>
          <a:xfrm>
            <a:off x="547729" y="5812871"/>
            <a:ext cx="3260946" cy="764194"/>
          </a:xfrm>
          <a:prstGeom prst="roundRect">
            <a:avLst>
              <a:gd name="adj" fmla="val 6196"/>
            </a:avLst>
          </a:prstGeom>
          <a:noFill/>
          <a:ln w="19050">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 Box 4">
            <a:extLst>
              <a:ext uri="{FF2B5EF4-FFF2-40B4-BE49-F238E27FC236}">
                <a16:creationId xmlns:a16="http://schemas.microsoft.com/office/drawing/2014/main" id="{774BA092-0843-B04D-8267-AA253BD05ABF}"/>
              </a:ext>
            </a:extLst>
          </p:cNvPr>
          <p:cNvSpPr txBox="1">
            <a:spLocks noChangeArrowheads="1"/>
          </p:cNvSpPr>
          <p:nvPr/>
        </p:nvSpPr>
        <p:spPr bwMode="auto">
          <a:xfrm>
            <a:off x="3863978" y="5948472"/>
            <a:ext cx="3175621"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8500"/>
                </a:solidFill>
                <a:latin typeface="+mn-lt"/>
              </a:rPr>
              <a:t>Save plot in PNG file (</a:t>
            </a:r>
            <a:r>
              <a:rPr lang="en-US" altLang="en-US" sz="2000" dirty="0" err="1">
                <a:solidFill>
                  <a:srgbClr val="FF8500"/>
                </a:solidFill>
                <a:latin typeface="+mn-lt"/>
              </a:rPr>
              <a:t>toyMC_nll.png</a:t>
            </a:r>
            <a:r>
              <a:rPr lang="en-US" altLang="en-US" sz="2000" dirty="0">
                <a:solidFill>
                  <a:srgbClr val="FF8500"/>
                </a:solidFill>
                <a:latin typeface="+mn-lt"/>
              </a:rPr>
              <a:t>)</a:t>
            </a:r>
            <a:endParaRPr lang="en-US" altLang="en-US" sz="2000" dirty="0">
              <a:solidFill>
                <a:srgbClr val="FF8500"/>
              </a:solidFill>
              <a:latin typeface="Lucida Calligraphy" panose="03010101010101010101" pitchFamily="66" charset="77"/>
            </a:endParaRPr>
          </a:p>
        </p:txBody>
      </p:sp>
      <p:sp>
        <p:nvSpPr>
          <p:cNvPr id="37" name="Text Box 4">
            <a:extLst>
              <a:ext uri="{FF2B5EF4-FFF2-40B4-BE49-F238E27FC236}">
                <a16:creationId xmlns:a16="http://schemas.microsoft.com/office/drawing/2014/main" id="{C2524990-7231-0A47-B9FF-C5C00B034F8E}"/>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Usage of </a:t>
            </a:r>
            <a:r>
              <a:rPr lang="en-US" altLang="en-US" sz="3200" b="1" dirty="0" err="1"/>
              <a:t>RooFit</a:t>
            </a:r>
            <a:endParaRPr lang="en-GB" altLang="en-US" sz="3200" b="1" dirty="0"/>
          </a:p>
        </p:txBody>
      </p:sp>
    </p:spTree>
    <p:extLst>
      <p:ext uri="{BB962C8B-B14F-4D97-AF65-F5344CB8AC3E}">
        <p14:creationId xmlns:p14="http://schemas.microsoft.com/office/powerpoint/2010/main" val="2978412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Exercise</a:t>
            </a:r>
            <a:endParaRPr lang="en-GB" altLang="en-US" sz="3200" b="1" dirty="0"/>
          </a:p>
        </p:txBody>
      </p:sp>
      <p:sp>
        <p:nvSpPr>
          <p:cNvPr id="20" name="Rectangle 16">
            <a:extLst>
              <a:ext uri="{FF2B5EF4-FFF2-40B4-BE49-F238E27FC236}">
                <a16:creationId xmlns:a16="http://schemas.microsoft.com/office/drawing/2014/main" id="{F01324A9-3C4E-AD46-A6EB-A4E058B00988}"/>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31</a:t>
            </a:fld>
            <a:endParaRPr lang="en-US" altLang="en-US" sz="1200" dirty="0">
              <a:solidFill>
                <a:srgbClr val="595959"/>
              </a:solidFill>
              <a:cs typeface="Arial" panose="020B0604020202020204" pitchFamily="34" charset="0"/>
            </a:endParaRPr>
          </a:p>
        </p:txBody>
      </p:sp>
      <p:pic>
        <p:nvPicPr>
          <p:cNvPr id="21" name="Picture 20">
            <a:extLst>
              <a:ext uri="{FF2B5EF4-FFF2-40B4-BE49-F238E27FC236}">
                <a16:creationId xmlns:a16="http://schemas.microsoft.com/office/drawing/2014/main" id="{137002EA-A0D5-2A42-A758-2719547D76F2}"/>
              </a:ext>
            </a:extLst>
          </p:cNvPr>
          <p:cNvPicPr>
            <a:picLocks noChangeAspect="1"/>
          </p:cNvPicPr>
          <p:nvPr/>
        </p:nvPicPr>
        <p:blipFill>
          <a:blip r:embed="rId3"/>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5" name="Text Box 4">
                <a:extLst>
                  <a:ext uri="{FF2B5EF4-FFF2-40B4-BE49-F238E27FC236}">
                    <a16:creationId xmlns:a16="http://schemas.microsoft.com/office/drawing/2014/main" id="{B174D9C3-852D-4642-A8A1-81EC1214D75C}"/>
                  </a:ext>
                </a:extLst>
              </p:cNvPr>
              <p:cNvSpPr txBox="1">
                <a:spLocks noChangeArrowheads="1"/>
              </p:cNvSpPr>
              <p:nvPr/>
            </p:nvSpPr>
            <p:spPr bwMode="auto">
              <a:xfrm>
                <a:off x="477845" y="826403"/>
                <a:ext cx="8442325" cy="352077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Generate a mass distribution (“pseudo data”) consisting on average of 1000 Z</a:t>
                </a:r>
                <a:r>
                  <a:rPr lang="en-US" altLang="en-US" dirty="0">
                    <a:latin typeface="+mn-lt"/>
                    <a:sym typeface="Wingdings" pitchFamily="2" charset="2"/>
                  </a:rPr>
                  <a:t></a:t>
                </a:r>
                <a14:m>
                  <m:oMath xmlns:m="http://schemas.openxmlformats.org/officeDocument/2006/math">
                    <m:r>
                      <a:rPr lang="en-US" altLang="en-US" b="0" i="1" smtClean="0">
                        <a:latin typeface="Cambria Math" panose="02040503050406030204" pitchFamily="18" charset="0"/>
                        <a:sym typeface="Wingdings" pitchFamily="2" charset="2"/>
                      </a:rPr>
                      <m:t>𝜇𝜇</m:t>
                    </m:r>
                  </m:oMath>
                </a14:m>
                <a:r>
                  <a:rPr lang="en-US" altLang="en-US" dirty="0">
                    <a:latin typeface="+mn-lt"/>
                    <a:sym typeface="Wingdings" pitchFamily="2" charset="2"/>
                  </a:rPr>
                  <a:t> signal events plus 9000 background events.</a:t>
                </a:r>
              </a:p>
              <a:p>
                <a:pPr eaLnBrk="1" hangingPunct="1">
                  <a:lnSpc>
                    <a:spcPct val="93000"/>
                  </a:lnSpc>
                  <a:buClr>
                    <a:srgbClr val="000000"/>
                  </a:buClr>
                  <a:buSzPct val="85000"/>
                </a:pPr>
                <a:endParaRPr lang="en-US" altLang="en-US" sz="600" dirty="0">
                  <a:latin typeface="+mn-lt"/>
                  <a:sym typeface="Wingdings" pitchFamily="2" charset="2"/>
                </a:endParaRPr>
              </a:p>
              <a:p>
                <a:pPr eaLnBrk="1" hangingPunct="1">
                  <a:lnSpc>
                    <a:spcPct val="93000"/>
                  </a:lnSpc>
                  <a:buClr>
                    <a:srgbClr val="000000"/>
                  </a:buClr>
                  <a:buSzPct val="85000"/>
                </a:pPr>
                <a:r>
                  <a:rPr lang="en-US" altLang="en-US" dirty="0">
                    <a:latin typeface="+mn-lt"/>
                  </a:rPr>
                  <a:t>Use a histogram with 30 bins in the range between 60 and 120 GeV for the mass distribution.</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Generate the signal events by randomly sampling from a Gaussian distribution with </a:t>
                </a:r>
                <a14:m>
                  <m:oMath xmlns:m="http://schemas.openxmlformats.org/officeDocument/2006/math">
                    <m:r>
                      <a:rPr lang="en-US" altLang="en-US" b="0" i="1" smtClean="0">
                        <a:latin typeface="Cambria Math" panose="02040503050406030204" pitchFamily="18" charset="0"/>
                        <a:sym typeface="Wingdings" pitchFamily="2" charset="2"/>
                      </a:rPr>
                      <m:t>𝜇</m:t>
                    </m:r>
                  </m:oMath>
                </a14:m>
                <a:r>
                  <a:rPr lang="en-US" altLang="en-US" dirty="0">
                    <a:latin typeface="+mn-lt"/>
                    <a:sym typeface="Wingdings" pitchFamily="2" charset="2"/>
                  </a:rPr>
                  <a:t> = 91.2 GeV and </a:t>
                </a:r>
                <a14:m>
                  <m:oMath xmlns:m="http://schemas.openxmlformats.org/officeDocument/2006/math">
                    <m:r>
                      <a:rPr lang="en-US" altLang="en-US" b="0" i="1" smtClean="0">
                        <a:latin typeface="Cambria Math" panose="02040503050406030204" pitchFamily="18" charset="0"/>
                        <a:sym typeface="Wingdings" pitchFamily="2" charset="2"/>
                      </a:rPr>
                      <m:t>𝜎</m:t>
                    </m:r>
                  </m:oMath>
                </a14:m>
                <a:r>
                  <a:rPr lang="en-US" altLang="en-US" dirty="0">
                    <a:latin typeface="+mn-lt"/>
                    <a:sym typeface="Wingdings" pitchFamily="2" charset="2"/>
                  </a:rPr>
                  <a:t> = 4.5 GeV.</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Generate the background events by randomly sampling from an exponential distribution</a:t>
                </a:r>
                <a:endParaRPr lang="en-US" altLang="en-US" dirty="0">
                  <a:latin typeface="+mn-lt"/>
                </a:endParaRPr>
              </a:p>
            </p:txBody>
          </p:sp>
        </mc:Choice>
        <mc:Fallback xmlns="">
          <p:sp>
            <p:nvSpPr>
              <p:cNvPr id="5" name="Text Box 4">
                <a:extLst>
                  <a:ext uri="{FF2B5EF4-FFF2-40B4-BE49-F238E27FC236}">
                    <a16:creationId xmlns:a16="http://schemas.microsoft.com/office/drawing/2014/main" id="{B174D9C3-852D-4642-A8A1-81EC1214D75C}"/>
                  </a:ext>
                </a:extLst>
              </p:cNvPr>
              <p:cNvSpPr txBox="1">
                <a:spLocks noRot="1" noChangeAspect="1" noMove="1" noResize="1" noEditPoints="1" noAdjustHandles="1" noChangeArrowheads="1" noChangeShapeType="1" noTextEdit="1"/>
              </p:cNvSpPr>
              <p:nvPr/>
            </p:nvSpPr>
            <p:spPr bwMode="auto">
              <a:xfrm>
                <a:off x="477845" y="826403"/>
                <a:ext cx="8442325" cy="3520772"/>
              </a:xfrm>
              <a:prstGeom prst="rect">
                <a:avLst/>
              </a:prstGeom>
              <a:blipFill>
                <a:blip r:embed="rId4"/>
                <a:stretch>
                  <a:fillRect l="-2105" t="-3237" r="-1504" b="-3957"/>
                </a:stretch>
              </a:blipFill>
              <a:ln w="9525">
                <a:noFill/>
                <a:miter lim="800000"/>
                <a:headEnd/>
                <a:tailEnd/>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A1FC4ED6-5021-7044-9020-834524120E4E}"/>
              </a:ext>
            </a:extLst>
          </p:cNvPr>
          <p:cNvPicPr>
            <a:picLocks noChangeAspect="1"/>
          </p:cNvPicPr>
          <p:nvPr/>
        </p:nvPicPr>
        <p:blipFill>
          <a:blip r:embed="rId5"/>
          <a:stretch>
            <a:fillRect/>
          </a:stretch>
        </p:blipFill>
        <p:spPr>
          <a:xfrm>
            <a:off x="1186070" y="4435254"/>
            <a:ext cx="2097819" cy="333744"/>
          </a:xfrm>
          <a:prstGeom prst="rect">
            <a:avLst/>
          </a:prstGeom>
        </p:spPr>
      </p:pic>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774E274C-E0F1-3643-B28A-9957A6AA462C}"/>
                  </a:ext>
                </a:extLst>
              </p:cNvPr>
              <p:cNvSpPr txBox="1">
                <a:spLocks noChangeArrowheads="1"/>
              </p:cNvSpPr>
              <p:nvPr/>
            </p:nvSpPr>
            <p:spPr bwMode="auto">
              <a:xfrm>
                <a:off x="498261" y="4900281"/>
                <a:ext cx="6051626"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with  </a:t>
                </a:r>
                <a14:m>
                  <m:oMath xmlns:m="http://schemas.openxmlformats.org/officeDocument/2006/math">
                    <m:r>
                      <a:rPr lang="en-US" altLang="en-US" b="0" i="1" smtClean="0">
                        <a:latin typeface="Cambria Math" panose="02040503050406030204" pitchFamily="18" charset="0"/>
                      </a:rPr>
                      <m:t>𝜆</m:t>
                    </m:r>
                  </m:oMath>
                </a14:m>
                <a:r>
                  <a:rPr lang="en-US" altLang="en-US" dirty="0">
                    <a:latin typeface="+mn-lt"/>
                  </a:rPr>
                  <a:t> = 0.1 GeV</a:t>
                </a:r>
                <a:r>
                  <a:rPr lang="en-US" altLang="en-US" sz="1200" dirty="0">
                    <a:latin typeface="+mn-lt"/>
                  </a:rPr>
                  <a:t> </a:t>
                </a:r>
                <a:r>
                  <a:rPr lang="en-US" altLang="en-US" baseline="30000" dirty="0">
                    <a:latin typeface="+mn-lt"/>
                  </a:rPr>
                  <a:t>-1</a:t>
                </a:r>
                <a:r>
                  <a:rPr lang="en-US" altLang="en-US" dirty="0">
                    <a:latin typeface="+mn-lt"/>
                  </a:rPr>
                  <a:t> and normalization constant</a:t>
                </a:r>
              </a:p>
            </p:txBody>
          </p:sp>
        </mc:Choice>
        <mc:Fallback xmlns="">
          <p:sp>
            <p:nvSpPr>
              <p:cNvPr id="7" name="Text Box 4">
                <a:extLst>
                  <a:ext uri="{FF2B5EF4-FFF2-40B4-BE49-F238E27FC236}">
                    <a16:creationId xmlns:a16="http://schemas.microsoft.com/office/drawing/2014/main" id="{774E274C-E0F1-3643-B28A-9957A6AA462C}"/>
                  </a:ext>
                </a:extLst>
              </p:cNvPr>
              <p:cNvSpPr txBox="1">
                <a:spLocks noRot="1" noChangeAspect="1" noMove="1" noResize="1" noEditPoints="1" noAdjustHandles="1" noChangeArrowheads="1" noChangeShapeType="1" noTextEdit="1"/>
              </p:cNvSpPr>
              <p:nvPr/>
            </p:nvSpPr>
            <p:spPr bwMode="auto">
              <a:xfrm>
                <a:off x="498261" y="4900281"/>
                <a:ext cx="6051626" cy="343492"/>
              </a:xfrm>
              <a:prstGeom prst="rect">
                <a:avLst/>
              </a:prstGeom>
              <a:blipFill>
                <a:blip r:embed="rId6"/>
                <a:stretch>
                  <a:fillRect l="-2929" t="-28571" b="-50000"/>
                </a:stretch>
              </a:blipFill>
              <a:ln w="9525">
                <a:noFill/>
                <a:miter lim="800000"/>
                <a:headEnd/>
                <a:tailEnd/>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ED015258-22F6-554E-B0C7-20E3687941E7}"/>
              </a:ext>
            </a:extLst>
          </p:cNvPr>
          <p:cNvPicPr>
            <a:picLocks noChangeAspect="1"/>
          </p:cNvPicPr>
          <p:nvPr/>
        </p:nvPicPr>
        <p:blipFill>
          <a:blip r:embed="rId7"/>
          <a:stretch>
            <a:fillRect/>
          </a:stretch>
        </p:blipFill>
        <p:spPr>
          <a:xfrm>
            <a:off x="6388349" y="4893539"/>
            <a:ext cx="2531821" cy="283164"/>
          </a:xfrm>
          <a:prstGeom prst="rect">
            <a:avLst/>
          </a:prstGeom>
        </p:spPr>
      </p:pic>
    </p:spTree>
    <p:extLst>
      <p:ext uri="{BB962C8B-B14F-4D97-AF65-F5344CB8AC3E}">
        <p14:creationId xmlns:p14="http://schemas.microsoft.com/office/powerpoint/2010/main" val="366403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Exercise</a:t>
            </a:r>
            <a:endParaRPr lang="en-GB" altLang="en-US" sz="3200" b="1" dirty="0"/>
          </a:p>
        </p:txBody>
      </p:sp>
      <p:sp>
        <p:nvSpPr>
          <p:cNvPr id="10" name="Rectangle 16">
            <a:extLst>
              <a:ext uri="{FF2B5EF4-FFF2-40B4-BE49-F238E27FC236}">
                <a16:creationId xmlns:a16="http://schemas.microsoft.com/office/drawing/2014/main" id="{02AE852E-664F-B84D-B953-A19C3B20D6B7}"/>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32</a:t>
            </a:fld>
            <a:endParaRPr lang="en-US" altLang="en-US" sz="1200" dirty="0">
              <a:solidFill>
                <a:srgbClr val="595959"/>
              </a:solidFill>
              <a:cs typeface="Arial" panose="020B0604020202020204" pitchFamily="34" charset="0"/>
            </a:endParaRPr>
          </a:p>
        </p:txBody>
      </p:sp>
      <p:pic>
        <p:nvPicPr>
          <p:cNvPr id="11" name="Picture 10">
            <a:extLst>
              <a:ext uri="{FF2B5EF4-FFF2-40B4-BE49-F238E27FC236}">
                <a16:creationId xmlns:a16="http://schemas.microsoft.com/office/drawing/2014/main" id="{87C546F7-E110-734F-A490-488A379EF2CD}"/>
              </a:ext>
            </a:extLst>
          </p:cNvPr>
          <p:cNvPicPr>
            <a:picLocks noChangeAspect="1"/>
          </p:cNvPicPr>
          <p:nvPr/>
        </p:nvPicPr>
        <p:blipFill>
          <a:blip r:embed="rId3"/>
          <a:stretch>
            <a:fillRect/>
          </a:stretch>
        </p:blipFill>
        <p:spPr>
          <a:xfrm>
            <a:off x="-145348" y="6340839"/>
            <a:ext cx="621869" cy="621869"/>
          </a:xfrm>
          <a:prstGeom prst="rect">
            <a:avLst/>
          </a:prstGeom>
        </p:spPr>
      </p:pic>
      <p:sp>
        <p:nvSpPr>
          <p:cNvPr id="5" name="Text Box 4">
            <a:extLst>
              <a:ext uri="{FF2B5EF4-FFF2-40B4-BE49-F238E27FC236}">
                <a16:creationId xmlns:a16="http://schemas.microsoft.com/office/drawing/2014/main" id="{FAC0638B-529B-DF44-85B3-147964425FF4}"/>
              </a:ext>
            </a:extLst>
          </p:cNvPr>
          <p:cNvSpPr txBox="1">
            <a:spLocks noChangeArrowheads="1"/>
          </p:cNvSpPr>
          <p:nvPr/>
        </p:nvSpPr>
        <p:spPr bwMode="auto">
          <a:xfrm>
            <a:off x="477845" y="4706637"/>
            <a:ext cx="8442325" cy="686983"/>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b="1" dirty="0">
                <a:latin typeface="+mn-lt"/>
              </a:rPr>
              <a:t>N.B.: </a:t>
            </a:r>
            <a:r>
              <a:rPr lang="en-US" altLang="en-US" dirty="0">
                <a:latin typeface="+mn-lt"/>
              </a:rPr>
              <a:t>The number of background events expected in a bin j that covers the interval [</a:t>
            </a:r>
            <a:r>
              <a:rPr lang="en-US" altLang="en-US" dirty="0" err="1">
                <a:latin typeface="+mn-lt"/>
              </a:rPr>
              <a:t>a,b</a:t>
            </a:r>
            <a:r>
              <a:rPr lang="en-US" altLang="en-US" dirty="0">
                <a:latin typeface="+mn-lt"/>
              </a:rPr>
              <a:t>] is </a:t>
            </a:r>
          </a:p>
        </p:txBody>
      </p:sp>
      <p:pic>
        <p:nvPicPr>
          <p:cNvPr id="2" name="Picture 1">
            <a:extLst>
              <a:ext uri="{FF2B5EF4-FFF2-40B4-BE49-F238E27FC236}">
                <a16:creationId xmlns:a16="http://schemas.microsoft.com/office/drawing/2014/main" id="{0DF27B7E-54E8-4D45-BA04-1384F7B12B8E}"/>
              </a:ext>
            </a:extLst>
          </p:cNvPr>
          <p:cNvPicPr>
            <a:picLocks noChangeAspect="1"/>
          </p:cNvPicPr>
          <p:nvPr/>
        </p:nvPicPr>
        <p:blipFill>
          <a:blip r:embed="rId4"/>
          <a:stretch>
            <a:fillRect/>
          </a:stretch>
        </p:blipFill>
        <p:spPr>
          <a:xfrm>
            <a:off x="763326" y="5525018"/>
            <a:ext cx="6750657" cy="697287"/>
          </a:xfrm>
          <a:prstGeom prst="rect">
            <a:avLst/>
          </a:prstGeom>
        </p:spPr>
      </p:pic>
      <p:pic>
        <p:nvPicPr>
          <p:cNvPr id="4" name="Picture 3">
            <a:extLst>
              <a:ext uri="{FF2B5EF4-FFF2-40B4-BE49-F238E27FC236}">
                <a16:creationId xmlns:a16="http://schemas.microsoft.com/office/drawing/2014/main" id="{198C18E5-608B-404D-8D83-5F20BDDB87FA}"/>
              </a:ext>
            </a:extLst>
          </p:cNvPr>
          <p:cNvPicPr>
            <a:picLocks noChangeAspect="1"/>
          </p:cNvPicPr>
          <p:nvPr/>
        </p:nvPicPr>
        <p:blipFill>
          <a:blip r:embed="rId5"/>
          <a:stretch>
            <a:fillRect/>
          </a:stretch>
        </p:blipFill>
        <p:spPr>
          <a:xfrm>
            <a:off x="5438692" y="856886"/>
            <a:ext cx="2949934" cy="3231586"/>
          </a:xfrm>
          <a:prstGeom prst="rect">
            <a:avLst/>
          </a:prstGeom>
        </p:spPr>
      </p:pic>
      <p:sp>
        <p:nvSpPr>
          <p:cNvPr id="9" name="Text Box 4">
            <a:extLst>
              <a:ext uri="{FF2B5EF4-FFF2-40B4-BE49-F238E27FC236}">
                <a16:creationId xmlns:a16="http://schemas.microsoft.com/office/drawing/2014/main" id="{AC2DF48A-E543-4E46-81C5-8E18C7B3BE29}"/>
              </a:ext>
            </a:extLst>
          </p:cNvPr>
          <p:cNvSpPr txBox="1">
            <a:spLocks noChangeArrowheads="1"/>
          </p:cNvSpPr>
          <p:nvPr/>
        </p:nvSpPr>
        <p:spPr bwMode="auto">
          <a:xfrm>
            <a:off x="482063" y="975420"/>
            <a:ext cx="4089937" cy="206094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Make a plot that compares the generated distribution with the histogram that is expected in the limit of infinite event statistics</a:t>
            </a:r>
          </a:p>
          <a:p>
            <a:pPr eaLnBrk="1" hangingPunct="1">
              <a:lnSpc>
                <a:spcPct val="93000"/>
              </a:lnSpc>
              <a:buClr>
                <a:srgbClr val="000000"/>
              </a:buClr>
              <a:buSzPct val="85000"/>
            </a:pPr>
            <a:r>
              <a:rPr lang="en-US" altLang="en-US" dirty="0">
                <a:latin typeface="+mn-lt"/>
              </a:rPr>
              <a:t>(like you did for the exercise on random numbers in part 2)</a:t>
            </a:r>
          </a:p>
        </p:txBody>
      </p:sp>
    </p:spTree>
    <p:extLst>
      <p:ext uri="{BB962C8B-B14F-4D97-AF65-F5344CB8AC3E}">
        <p14:creationId xmlns:p14="http://schemas.microsoft.com/office/powerpoint/2010/main" val="2436605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66E79E3C-7D2D-A741-8679-068567FB81CC}"/>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Exercise</a:t>
            </a:r>
            <a:endParaRPr lang="en-GB" altLang="en-US" sz="3200" b="1" dirty="0"/>
          </a:p>
        </p:txBody>
      </p:sp>
      <p:sp>
        <p:nvSpPr>
          <p:cNvPr id="5" name="Rectangle 16">
            <a:extLst>
              <a:ext uri="{FF2B5EF4-FFF2-40B4-BE49-F238E27FC236}">
                <a16:creationId xmlns:a16="http://schemas.microsoft.com/office/drawing/2014/main" id="{9A0E388D-A293-7B4E-B04E-0B8C99DFE5A6}"/>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33</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1F5DBD2F-429A-6D46-A49D-394066C4BE2E}"/>
              </a:ext>
            </a:extLst>
          </p:cNvPr>
          <p:cNvPicPr>
            <a:picLocks noChangeAspect="1"/>
          </p:cNvPicPr>
          <p:nvPr/>
        </p:nvPicPr>
        <p:blipFill>
          <a:blip r:embed="rId2"/>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89B53640-7C69-F44E-8C9F-2225A33350B8}"/>
                  </a:ext>
                </a:extLst>
              </p:cNvPr>
              <p:cNvSpPr txBox="1">
                <a:spLocks noChangeArrowheads="1"/>
              </p:cNvSpPr>
              <p:nvPr/>
            </p:nvSpPr>
            <p:spPr bwMode="auto">
              <a:xfrm>
                <a:off x="523874" y="778693"/>
                <a:ext cx="8442325" cy="317728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Fit the pseudo data with </a:t>
                </a:r>
                <a:r>
                  <a:rPr lang="en-US" altLang="en-US" dirty="0" err="1">
                    <a:latin typeface="+mn-lt"/>
                  </a:rPr>
                  <a:t>RooFit</a:t>
                </a:r>
                <a:r>
                  <a:rPr lang="en-US" altLang="en-US" dirty="0">
                    <a:latin typeface="+mn-lt"/>
                  </a:rPr>
                  <a:t>, using the sum of </a:t>
                </a:r>
              </a:p>
              <a:p>
                <a:pPr eaLnBrk="1" hangingPunct="1">
                  <a:lnSpc>
                    <a:spcPct val="93000"/>
                  </a:lnSpc>
                  <a:buClr>
                    <a:srgbClr val="000000"/>
                  </a:buClr>
                  <a:buSzPct val="85000"/>
                </a:pPr>
                <a:r>
                  <a:rPr lang="en-US" altLang="en-US" dirty="0">
                    <a:latin typeface="+mn-lt"/>
                  </a:rPr>
                  <a:t>    N</a:t>
                </a:r>
                <a:r>
                  <a:rPr lang="en-US" altLang="en-US" baseline="-25000" dirty="0">
                    <a:latin typeface="+mn-lt"/>
                  </a:rPr>
                  <a:t>S</a:t>
                </a:r>
                <a:r>
                  <a:rPr lang="en-US" altLang="en-US" dirty="0">
                    <a:latin typeface="+mn-lt"/>
                  </a:rPr>
                  <a:t> ∙ Gaussian + N</a:t>
                </a:r>
                <a:r>
                  <a:rPr lang="en-US" altLang="en-US" baseline="-25000" dirty="0">
                    <a:latin typeface="+mn-lt"/>
                  </a:rPr>
                  <a:t>B</a:t>
                </a:r>
                <a:r>
                  <a:rPr lang="en-US" altLang="en-US" dirty="0">
                    <a:latin typeface="+mn-lt"/>
                  </a:rPr>
                  <a:t> ∙ Exponential </a:t>
                </a:r>
              </a:p>
              <a:p>
                <a:pPr eaLnBrk="1" hangingPunct="1">
                  <a:lnSpc>
                    <a:spcPct val="93000"/>
                  </a:lnSpc>
                  <a:buClr>
                    <a:srgbClr val="000000"/>
                  </a:buClr>
                  <a:buSzPct val="85000"/>
                </a:pPr>
                <a:r>
                  <a:rPr lang="en-US" altLang="en-US" dirty="0">
                    <a:latin typeface="+mn-lt"/>
                  </a:rPr>
                  <a:t>for the probabilistic model.</a:t>
                </a:r>
              </a:p>
              <a:p>
                <a:pPr eaLnBrk="1" hangingPunct="1">
                  <a:lnSpc>
                    <a:spcPct val="93000"/>
                  </a:lnSpc>
                  <a:buClr>
                    <a:srgbClr val="000000"/>
                  </a:buClr>
                  <a:buSzPct val="85000"/>
                </a:pPr>
                <a:endParaRPr lang="en-US" altLang="en-US" sz="600" dirty="0">
                  <a:latin typeface="+mn-lt"/>
                </a:endParaRPr>
              </a:p>
              <a:p>
                <a:pPr eaLnBrk="1" hangingPunct="1">
                  <a:lnSpc>
                    <a:spcPct val="93000"/>
                  </a:lnSpc>
                  <a:buClr>
                    <a:srgbClr val="000000"/>
                  </a:buClr>
                  <a:buSzPct val="85000"/>
                </a:pPr>
                <a:r>
                  <a:rPr lang="en-US" altLang="en-US" dirty="0">
                    <a:latin typeface="+mn-lt"/>
                  </a:rPr>
                  <a:t>Allow the parameters </a:t>
                </a:r>
                <a14:m>
                  <m:oMath xmlns:m="http://schemas.openxmlformats.org/officeDocument/2006/math">
                    <m:r>
                      <a:rPr lang="en-US" altLang="en-US" b="0" i="1" smtClean="0">
                        <a:latin typeface="Cambria Math" panose="02040503050406030204" pitchFamily="18" charset="0"/>
                      </a:rPr>
                      <m:t>𝜇</m:t>
                    </m:r>
                  </m:oMath>
                </a14:m>
                <a:r>
                  <a:rPr lang="en-US" altLang="en-US" dirty="0">
                    <a:latin typeface="+mn-lt"/>
                  </a:rPr>
                  <a:t> and </a:t>
                </a:r>
                <a14:m>
                  <m:oMath xmlns:m="http://schemas.openxmlformats.org/officeDocument/2006/math">
                    <m:r>
                      <a:rPr lang="en-US" altLang="en-US" b="0" i="1" smtClean="0">
                        <a:latin typeface="Cambria Math" panose="02040503050406030204" pitchFamily="18" charset="0"/>
                      </a:rPr>
                      <m:t>𝜎</m:t>
                    </m:r>
                  </m:oMath>
                </a14:m>
                <a:r>
                  <a:rPr lang="en-US" altLang="en-US" dirty="0">
                    <a:latin typeface="+mn-lt"/>
                  </a:rPr>
                  <a:t> of the Gaussian and the parameter </a:t>
                </a:r>
                <a14:m>
                  <m:oMath xmlns:m="http://schemas.openxmlformats.org/officeDocument/2006/math">
                    <m:r>
                      <a:rPr lang="en-US" altLang="en-US" b="0" i="1" smtClean="0">
                        <a:latin typeface="Cambria Math" panose="02040503050406030204" pitchFamily="18" charset="0"/>
                      </a:rPr>
                      <m:t>𝜆</m:t>
                    </m:r>
                  </m:oMath>
                </a14:m>
                <a:r>
                  <a:rPr lang="en-US" altLang="en-US" dirty="0">
                    <a:latin typeface="+mn-lt"/>
                  </a:rPr>
                  <a:t> of the Exponential to vary freely in the ML fit.</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Make a plot that compares the pseudo data with the sum of the Gaussian and Exponential distributions, for the values of </a:t>
                </a:r>
                <a14:m>
                  <m:oMath xmlns:m="http://schemas.openxmlformats.org/officeDocument/2006/math">
                    <m:r>
                      <a:rPr lang="en-US" altLang="en-US" i="1">
                        <a:latin typeface="Cambria Math" panose="02040503050406030204" pitchFamily="18" charset="0"/>
                      </a:rPr>
                      <m:t>𝜇</m:t>
                    </m:r>
                  </m:oMath>
                </a14:m>
                <a:r>
                  <a:rPr lang="en-US" altLang="en-US" dirty="0">
                    <a:latin typeface="+mn-lt"/>
                  </a:rPr>
                  <a:t> , </a:t>
                </a:r>
                <a14:m>
                  <m:oMath xmlns:m="http://schemas.openxmlformats.org/officeDocument/2006/math">
                    <m:r>
                      <a:rPr lang="en-US" altLang="en-US" i="1">
                        <a:latin typeface="Cambria Math" panose="02040503050406030204" pitchFamily="18" charset="0"/>
                      </a:rPr>
                      <m:t>𝜎</m:t>
                    </m:r>
                  </m:oMath>
                </a14:m>
                <a:r>
                  <a:rPr lang="en-US" altLang="en-US" dirty="0">
                    <a:latin typeface="+mn-lt"/>
                  </a:rPr>
                  <a:t> , and </a:t>
                </a:r>
                <a14:m>
                  <m:oMath xmlns:m="http://schemas.openxmlformats.org/officeDocument/2006/math">
                    <m:r>
                      <a:rPr lang="en-US" altLang="en-US" i="1">
                        <a:latin typeface="Cambria Math" panose="02040503050406030204" pitchFamily="18" charset="0"/>
                      </a:rPr>
                      <m:t>𝜆</m:t>
                    </m:r>
                  </m:oMath>
                </a14:m>
                <a:r>
                  <a:rPr lang="en-US" altLang="en-US" dirty="0">
                    <a:latin typeface="+mn-lt"/>
                  </a:rPr>
                  <a:t> determined by the ML fit.</a:t>
                </a:r>
              </a:p>
            </p:txBody>
          </p:sp>
        </mc:Choice>
        <mc:Fallback xmlns="">
          <p:sp>
            <p:nvSpPr>
              <p:cNvPr id="7" name="Text Box 4">
                <a:extLst>
                  <a:ext uri="{FF2B5EF4-FFF2-40B4-BE49-F238E27FC236}">
                    <a16:creationId xmlns:a16="http://schemas.microsoft.com/office/drawing/2014/main" id="{89B53640-7C69-F44E-8C9F-2225A33350B8}"/>
                  </a:ext>
                </a:extLst>
              </p:cNvPr>
              <p:cNvSpPr txBox="1">
                <a:spLocks noRot="1" noChangeAspect="1" noMove="1" noResize="1" noEditPoints="1" noAdjustHandles="1" noChangeArrowheads="1" noChangeShapeType="1" noTextEdit="1"/>
              </p:cNvSpPr>
              <p:nvPr/>
            </p:nvSpPr>
            <p:spPr bwMode="auto">
              <a:xfrm>
                <a:off x="523874" y="778693"/>
                <a:ext cx="8442325" cy="3177280"/>
              </a:xfrm>
              <a:prstGeom prst="rect">
                <a:avLst/>
              </a:prstGeom>
              <a:blipFill>
                <a:blip r:embed="rId3"/>
                <a:stretch>
                  <a:fillRect l="-2102" t="-3586" r="-901" b="-517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08114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66E79E3C-7D2D-A741-8679-068567FB81CC}"/>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Exercise</a:t>
            </a:r>
            <a:endParaRPr lang="en-GB" altLang="en-US" sz="3200" b="1" dirty="0"/>
          </a:p>
        </p:txBody>
      </p:sp>
      <p:sp>
        <p:nvSpPr>
          <p:cNvPr id="5" name="Rectangle 16">
            <a:extLst>
              <a:ext uri="{FF2B5EF4-FFF2-40B4-BE49-F238E27FC236}">
                <a16:creationId xmlns:a16="http://schemas.microsoft.com/office/drawing/2014/main" id="{9A0E388D-A293-7B4E-B04E-0B8C99DFE5A6}"/>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34</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1F5DBD2F-429A-6D46-A49D-394066C4BE2E}"/>
              </a:ext>
            </a:extLst>
          </p:cNvPr>
          <p:cNvPicPr>
            <a:picLocks noChangeAspect="1"/>
          </p:cNvPicPr>
          <p:nvPr/>
        </p:nvPicPr>
        <p:blipFill>
          <a:blip r:embed="rId2"/>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2B490A77-5E03-7741-9C39-10E68C7F4DEE}"/>
                  </a:ext>
                </a:extLst>
              </p:cNvPr>
              <p:cNvSpPr txBox="1">
                <a:spLocks noChangeArrowheads="1"/>
              </p:cNvSpPr>
              <p:nvPr/>
            </p:nvSpPr>
            <p:spPr bwMode="auto">
              <a:xfrm>
                <a:off x="523874" y="778693"/>
                <a:ext cx="8442325" cy="148842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Make a plot of the likelihood function versus N</a:t>
                </a:r>
                <a:r>
                  <a:rPr lang="en-US" altLang="en-US" baseline="-25000" dirty="0">
                    <a:latin typeface="+mn-lt"/>
                  </a:rPr>
                  <a:t>S</a:t>
                </a:r>
                <a:r>
                  <a:rPr lang="en-US" altLang="en-US" dirty="0">
                    <a:latin typeface="+mn-lt"/>
                  </a:rPr>
                  <a:t>.</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Determine the values of N</a:t>
                </a:r>
                <a:r>
                  <a:rPr lang="en-US" altLang="en-US" baseline="-25000" dirty="0">
                    <a:latin typeface="+mn-lt"/>
                  </a:rPr>
                  <a:t>S</a:t>
                </a:r>
                <a:r>
                  <a:rPr lang="en-US" altLang="en-US" dirty="0">
                    <a:latin typeface="+mn-lt"/>
                  </a:rPr>
                  <a:t> for which </a:t>
                </a:r>
                <a:r>
                  <a:rPr lang="en-US" altLang="en-US" i="1" dirty="0">
                    <a:latin typeface="Times New Roman" panose="02020603050405020304" pitchFamily="18" charset="0"/>
                    <a:cs typeface="Times New Roman" panose="02020603050405020304" pitchFamily="18" charset="0"/>
                  </a:rPr>
                  <a:t>-2</a:t>
                </a:r>
                <a:r>
                  <a:rPr lang="en-US" altLang="en-US" sz="3200" i="1"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ln(L(</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N</a:t>
                </a:r>
                <a:r>
                  <a:rPr lang="en-US" altLang="en-US" i="1" baseline="-25000" dirty="0">
                    <a:latin typeface="Times New Roman" panose="02020603050405020304" pitchFamily="18" charset="0"/>
                    <a:cs typeface="Times New Roman" panose="02020603050405020304" pitchFamily="18" charset="0"/>
                  </a:rPr>
                  <a:t>S</a:t>
                </a:r>
                <a:r>
                  <a:rPr lang="en-US" altLang="en-US" i="1" dirty="0">
                    <a:latin typeface="Times New Roman" panose="02020603050405020304" pitchFamily="18" charset="0"/>
                    <a:cs typeface="Times New Roman" panose="02020603050405020304" pitchFamily="18" charset="0"/>
                  </a:rPr>
                  <a:t> , </a:t>
                </a:r>
                <a14:m>
                  <m:oMath xmlns:m="http://schemas.openxmlformats.org/officeDocument/2006/math">
                    <m:r>
                      <a:rPr lang="en-US" altLang="en-US" i="1">
                        <a:latin typeface="Cambria Math" panose="02040503050406030204" pitchFamily="18" charset="0"/>
                        <a:cs typeface="Times New Roman" panose="02020603050405020304" pitchFamily="18" charset="0"/>
                      </a:rPr>
                      <m:t>𝜇</m:t>
                    </m:r>
                  </m:oMath>
                </a14:m>
                <a:r>
                  <a:rPr lang="en-US" altLang="en-US" i="1" dirty="0">
                    <a:latin typeface="Times New Roman" panose="02020603050405020304" pitchFamily="18" charset="0"/>
                    <a:cs typeface="Times New Roman" panose="02020603050405020304" pitchFamily="18" charset="0"/>
                  </a:rPr>
                  <a:t> , </a:t>
                </a:r>
                <a14:m>
                  <m:oMath xmlns:m="http://schemas.openxmlformats.org/officeDocument/2006/math">
                    <m:r>
                      <a:rPr lang="en-US" altLang="en-US" i="1">
                        <a:latin typeface="Cambria Math" panose="02040503050406030204" pitchFamily="18" charset="0"/>
                        <a:cs typeface="Times New Roman" panose="02020603050405020304" pitchFamily="18" charset="0"/>
                      </a:rPr>
                      <m:t>𝜎</m:t>
                    </m:r>
                  </m:oMath>
                </a14:m>
                <a:r>
                  <a:rPr lang="en-US" altLang="en-US" i="1" dirty="0">
                    <a:latin typeface="Times New Roman" panose="02020603050405020304" pitchFamily="18" charset="0"/>
                    <a:cs typeface="Times New Roman" panose="02020603050405020304" pitchFamily="18" charset="0"/>
                  </a:rPr>
                  <a:t> , N</a:t>
                </a:r>
                <a:r>
                  <a:rPr lang="en-US" altLang="en-US" i="1" baseline="-25000" dirty="0">
                    <a:latin typeface="Times New Roman" panose="02020603050405020304" pitchFamily="18" charset="0"/>
                    <a:cs typeface="Times New Roman" panose="02020603050405020304" pitchFamily="18" charset="0"/>
                  </a:rPr>
                  <a:t>B</a:t>
                </a:r>
                <a:r>
                  <a:rPr lang="en-US" altLang="en-US" i="1" dirty="0">
                    <a:latin typeface="Times New Roman" panose="02020603050405020304" pitchFamily="18" charset="0"/>
                    <a:cs typeface="Times New Roman" panose="02020603050405020304" pitchFamily="18" charset="0"/>
                  </a:rPr>
                  <a:t> , </a:t>
                </a:r>
                <a14:m>
                  <m:oMath xmlns:m="http://schemas.openxmlformats.org/officeDocument/2006/math">
                    <m:r>
                      <a:rPr lang="en-US" altLang="en-US" i="1">
                        <a:latin typeface="Cambria Math" panose="02040503050406030204" pitchFamily="18" charset="0"/>
                        <a:cs typeface="Times New Roman" panose="02020603050405020304" pitchFamily="18" charset="0"/>
                      </a:rPr>
                      <m:t>𝜆</m:t>
                    </m:r>
                  </m:oMath>
                </a14:m>
                <a:r>
                  <a:rPr lang="en-US" altLang="en-US" i="1" dirty="0">
                    <a:latin typeface="Times New Roman" panose="02020603050405020304" pitchFamily="18" charset="0"/>
                    <a:cs typeface="Times New Roman" panose="02020603050405020304" pitchFamily="18" charset="0"/>
                  </a:rPr>
                  <a:t> ))</a:t>
                </a:r>
                <a:r>
                  <a:rPr lang="en-US" altLang="en-US" i="1" dirty="0">
                    <a:latin typeface="+mn-lt"/>
                    <a:cs typeface="Times New Roman" panose="02020603050405020304" pitchFamily="18" charset="0"/>
                  </a:rPr>
                  <a:t> </a:t>
                </a:r>
                <a:r>
                  <a:rPr lang="en-US" altLang="en-US" dirty="0">
                    <a:latin typeface="+mn-lt"/>
                  </a:rPr>
                  <a:t>increases by +1 and +4 with respect to its minimum.</a:t>
                </a:r>
              </a:p>
            </p:txBody>
          </p:sp>
        </mc:Choice>
        <mc:Fallback xmlns="">
          <p:sp>
            <p:nvSpPr>
              <p:cNvPr id="7" name="Text Box 4">
                <a:extLst>
                  <a:ext uri="{FF2B5EF4-FFF2-40B4-BE49-F238E27FC236}">
                    <a16:creationId xmlns:a16="http://schemas.microsoft.com/office/drawing/2014/main" id="{2B490A77-5E03-7741-9C39-10E68C7F4DEE}"/>
                  </a:ext>
                </a:extLst>
              </p:cNvPr>
              <p:cNvSpPr txBox="1">
                <a:spLocks noRot="1" noChangeAspect="1" noMove="1" noResize="1" noEditPoints="1" noAdjustHandles="1" noChangeArrowheads="1" noChangeShapeType="1" noTextEdit="1"/>
              </p:cNvSpPr>
              <p:nvPr/>
            </p:nvSpPr>
            <p:spPr bwMode="auto">
              <a:xfrm>
                <a:off x="523874" y="778693"/>
                <a:ext cx="8442325" cy="1488421"/>
              </a:xfrm>
              <a:prstGeom prst="rect">
                <a:avLst/>
              </a:prstGeom>
              <a:blipFill>
                <a:blip r:embed="rId3"/>
                <a:stretch>
                  <a:fillRect l="-2102" t="-7563" b="-109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52055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A3B915-2206-7B41-88AB-C57DD063FCE1}"/>
              </a:ext>
            </a:extLst>
          </p:cNvPr>
          <p:cNvPicPr>
            <a:picLocks noChangeAspect="1"/>
          </p:cNvPicPr>
          <p:nvPr/>
        </p:nvPicPr>
        <p:blipFill>
          <a:blip r:embed="rId2"/>
          <a:stretch>
            <a:fillRect/>
          </a:stretch>
        </p:blipFill>
        <p:spPr>
          <a:xfrm rot="5400000">
            <a:off x="1168171" y="2373527"/>
            <a:ext cx="2241622" cy="3055288"/>
          </a:xfrm>
          <a:prstGeom prst="rect">
            <a:avLst/>
          </a:prstGeom>
        </p:spPr>
      </p:pic>
      <p:pic>
        <p:nvPicPr>
          <p:cNvPr id="11" name="Picture 10">
            <a:extLst>
              <a:ext uri="{FF2B5EF4-FFF2-40B4-BE49-F238E27FC236}">
                <a16:creationId xmlns:a16="http://schemas.microsoft.com/office/drawing/2014/main" id="{D51549E7-6DCB-464B-AFF8-973D1A6C38B4}"/>
              </a:ext>
            </a:extLst>
          </p:cNvPr>
          <p:cNvPicPr>
            <a:picLocks noChangeAspect="1"/>
          </p:cNvPicPr>
          <p:nvPr/>
        </p:nvPicPr>
        <p:blipFill>
          <a:blip r:embed="rId3"/>
          <a:stretch>
            <a:fillRect/>
          </a:stretch>
        </p:blipFill>
        <p:spPr>
          <a:xfrm rot="5400000">
            <a:off x="5271142" y="2373526"/>
            <a:ext cx="2241622" cy="3055288"/>
          </a:xfrm>
          <a:prstGeom prst="rect">
            <a:avLst/>
          </a:prstGeom>
        </p:spPr>
      </p:pic>
      <p:sp>
        <p:nvSpPr>
          <p:cNvPr id="4" name="Text Box 4">
            <a:extLst>
              <a:ext uri="{FF2B5EF4-FFF2-40B4-BE49-F238E27FC236}">
                <a16:creationId xmlns:a16="http://schemas.microsoft.com/office/drawing/2014/main" id="{66E79E3C-7D2D-A741-8679-068567FB81CC}"/>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Bonus: Part 1</a:t>
            </a:r>
            <a:endParaRPr lang="en-GB" altLang="en-US" sz="3200" b="1" dirty="0"/>
          </a:p>
        </p:txBody>
      </p:sp>
      <p:sp>
        <p:nvSpPr>
          <p:cNvPr id="5" name="Rectangle 16">
            <a:extLst>
              <a:ext uri="{FF2B5EF4-FFF2-40B4-BE49-F238E27FC236}">
                <a16:creationId xmlns:a16="http://schemas.microsoft.com/office/drawing/2014/main" id="{9A0E388D-A293-7B4E-B04E-0B8C99DFE5A6}"/>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35</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1F5DBD2F-429A-6D46-A49D-394066C4BE2E}"/>
              </a:ext>
            </a:extLst>
          </p:cNvPr>
          <p:cNvPicPr>
            <a:picLocks noChangeAspect="1"/>
          </p:cNvPicPr>
          <p:nvPr/>
        </p:nvPicPr>
        <p:blipFill>
          <a:blip r:embed="rId4"/>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F2C34947-505E-8047-B319-24FFC17548AC}"/>
                  </a:ext>
                </a:extLst>
              </p:cNvPr>
              <p:cNvSpPr txBox="1">
                <a:spLocks noChangeArrowheads="1"/>
              </p:cNvSpPr>
              <p:nvPr/>
            </p:nvSpPr>
            <p:spPr bwMode="auto">
              <a:xfrm>
                <a:off x="477845" y="730989"/>
                <a:ext cx="8442325" cy="5839291"/>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sym typeface="Wingdings" pitchFamily="2" charset="2"/>
                  </a:rPr>
                  <a:t>Move the code that generates the pseudo data and the code for the ML fit within a for-loop and run it 100 times. These 100 pseudo datasets are called </a:t>
                </a:r>
                <a:r>
                  <a:rPr lang="en-US" altLang="en-US" b="1" dirty="0">
                    <a:latin typeface="+mn-lt"/>
                    <a:sym typeface="Wingdings" pitchFamily="2" charset="2"/>
                  </a:rPr>
                  <a:t>toy Monte Carlo</a:t>
                </a:r>
                <a:r>
                  <a:rPr lang="en-US" altLang="en-US" dirty="0">
                    <a:latin typeface="+mn-lt"/>
                    <a:sym typeface="Wingdings" pitchFamily="2" charset="2"/>
                  </a:rPr>
                  <a:t>.</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Fill the value of N</a:t>
                </a:r>
                <a:r>
                  <a:rPr lang="en-US" altLang="en-US" baseline="-25000" dirty="0">
                    <a:latin typeface="+mn-lt"/>
                    <a:sym typeface="Wingdings" pitchFamily="2" charset="2"/>
                  </a:rPr>
                  <a:t>S</a:t>
                </a:r>
                <a:r>
                  <a:rPr lang="en-US" altLang="en-US" dirty="0">
                    <a:latin typeface="+mn-lt"/>
                    <a:sym typeface="Wingdings" pitchFamily="2" charset="2"/>
                  </a:rPr>
                  <a:t> obtained in each of these 100 ML fits into a histogram. Use 200 bins between 0 and 2 for this histogram.</a:t>
                </a: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dirty="0">
                  <a:latin typeface="+mn-lt"/>
                  <a:sym typeface="Wingdings" pitchFamily="2" charset="2"/>
                </a:endParaRPr>
              </a:p>
              <a:p>
                <a:pPr eaLnBrk="1" hangingPunct="1">
                  <a:lnSpc>
                    <a:spcPct val="93000"/>
                  </a:lnSpc>
                  <a:buClr>
                    <a:srgbClr val="000000"/>
                  </a:buClr>
                  <a:buSzPct val="85000"/>
                </a:pPr>
                <a:endParaRPr lang="en-US" altLang="en-US" sz="1200" dirty="0">
                  <a:latin typeface="+mn-lt"/>
                  <a:sym typeface="Wingdings" pitchFamily="2" charset="2"/>
                </a:endParaRPr>
              </a:p>
              <a:p>
                <a:pPr eaLnBrk="1" hangingPunct="1">
                  <a:lnSpc>
                    <a:spcPct val="93000"/>
                  </a:lnSpc>
                  <a:buClr>
                    <a:srgbClr val="000000"/>
                  </a:buClr>
                  <a:buSzPct val="85000"/>
                </a:pPr>
                <a:r>
                  <a:rPr lang="en-US" altLang="en-US" dirty="0">
                    <a:latin typeface="+mn-lt"/>
                    <a:sym typeface="Wingdings" pitchFamily="2" charset="2"/>
                  </a:rPr>
                  <a:t>Fill the value of (N</a:t>
                </a:r>
                <a:r>
                  <a:rPr lang="en-US" altLang="en-US" baseline="-25000" dirty="0">
                    <a:latin typeface="+mn-lt"/>
                    <a:sym typeface="Wingdings" pitchFamily="2" charset="2"/>
                  </a:rPr>
                  <a:t>S</a:t>
                </a:r>
                <a:r>
                  <a:rPr lang="en-US" altLang="en-US" dirty="0">
                    <a:latin typeface="+mn-lt"/>
                    <a:sym typeface="Wingdings" pitchFamily="2" charset="2"/>
                  </a:rPr>
                  <a:t> – 10000)/</a:t>
                </a:r>
                <a14:m>
                  <m:oMath xmlns:m="http://schemas.openxmlformats.org/officeDocument/2006/math">
                    <m:r>
                      <m:rPr>
                        <m:sty m:val="p"/>
                      </m:rPr>
                      <a:rPr lang="en-US" altLang="en-US" b="0" i="0" smtClean="0">
                        <a:latin typeface="Cambria Math" panose="02040503050406030204" pitchFamily="18" charset="0"/>
                        <a:sym typeface="Wingdings" pitchFamily="2" charset="2"/>
                      </a:rPr>
                      <m:t>Δ</m:t>
                    </m:r>
                  </m:oMath>
                </a14:m>
                <a:r>
                  <a:rPr lang="en-US" altLang="en-US" dirty="0">
                    <a:latin typeface="+mn-lt"/>
                    <a:sym typeface="Wingdings" pitchFamily="2" charset="2"/>
                  </a:rPr>
                  <a:t>N</a:t>
                </a:r>
                <a:r>
                  <a:rPr lang="en-US" altLang="en-US" baseline="-25000" dirty="0">
                    <a:latin typeface="+mn-lt"/>
                    <a:sym typeface="Wingdings" pitchFamily="2" charset="2"/>
                  </a:rPr>
                  <a:t>S</a:t>
                </a:r>
                <a:r>
                  <a:rPr lang="en-US" altLang="en-US" dirty="0">
                    <a:latin typeface="+mn-lt"/>
                    <a:sym typeface="Wingdings" pitchFamily="2" charset="2"/>
                  </a:rPr>
                  <a:t> into a second histogram. Use 200 bins between -10 and +10 for the second histogram.</a:t>
                </a:r>
              </a:p>
              <a:p>
                <a:pPr eaLnBrk="1" hangingPunct="1">
                  <a:lnSpc>
                    <a:spcPct val="93000"/>
                  </a:lnSpc>
                  <a:buClr>
                    <a:srgbClr val="000000"/>
                  </a:buClr>
                  <a:buSzPct val="85000"/>
                </a:pPr>
                <a:endParaRPr lang="en-US" altLang="en-US" sz="1200" dirty="0">
                  <a:latin typeface="+mn-lt"/>
                  <a:sym typeface="Wingdings" pitchFamily="2" charset="2"/>
                </a:endParaRPr>
              </a:p>
              <a:p>
                <a:pPr eaLnBrk="1" hangingPunct="1">
                  <a:lnSpc>
                    <a:spcPct val="93000"/>
                  </a:lnSpc>
                  <a:buClr>
                    <a:srgbClr val="000000"/>
                  </a:buClr>
                  <a:buSzPct val="85000"/>
                </a:pPr>
                <a:r>
                  <a:rPr lang="en-US" altLang="en-US" b="1" dirty="0">
                    <a:latin typeface="+mn-lt"/>
                    <a:sym typeface="Wingdings" pitchFamily="2" charset="2"/>
                  </a:rPr>
                  <a:t>N.B.: </a:t>
                </a:r>
                <a:r>
                  <a:rPr lang="en-US" altLang="en-US" dirty="0">
                    <a:latin typeface="+mn-lt"/>
                    <a:sym typeface="Wingdings" pitchFamily="2" charset="2"/>
                  </a:rPr>
                  <a:t>The quantity (N</a:t>
                </a:r>
                <a:r>
                  <a:rPr lang="en-US" altLang="en-US" baseline="-25000" dirty="0">
                    <a:latin typeface="+mn-lt"/>
                    <a:sym typeface="Wingdings" pitchFamily="2" charset="2"/>
                  </a:rPr>
                  <a:t>S</a:t>
                </a:r>
                <a:r>
                  <a:rPr lang="en-US" altLang="en-US" dirty="0">
                    <a:latin typeface="+mn-lt"/>
                    <a:sym typeface="Wingdings" pitchFamily="2" charset="2"/>
                  </a:rPr>
                  <a:t> – 10000)/</a:t>
                </a:r>
                <a14:m>
                  <m:oMath xmlns:m="http://schemas.openxmlformats.org/officeDocument/2006/math">
                    <m:r>
                      <m:rPr>
                        <m:sty m:val="p"/>
                      </m:rPr>
                      <a:rPr lang="en-US" altLang="en-US">
                        <a:latin typeface="Cambria Math" panose="02040503050406030204" pitchFamily="18" charset="0"/>
                        <a:sym typeface="Wingdings" pitchFamily="2" charset="2"/>
                      </a:rPr>
                      <m:t>Δ</m:t>
                    </m:r>
                  </m:oMath>
                </a14:m>
                <a:r>
                  <a:rPr lang="en-US" altLang="en-US" dirty="0">
                    <a:latin typeface="+mn-lt"/>
                    <a:sym typeface="Wingdings" pitchFamily="2" charset="2"/>
                  </a:rPr>
                  <a:t>N</a:t>
                </a:r>
                <a:r>
                  <a:rPr lang="en-US" altLang="en-US" baseline="-25000" dirty="0">
                    <a:latin typeface="+mn-lt"/>
                    <a:sym typeface="Wingdings" pitchFamily="2" charset="2"/>
                  </a:rPr>
                  <a:t>S</a:t>
                </a:r>
                <a:r>
                  <a:rPr lang="en-US" altLang="en-US" dirty="0">
                    <a:latin typeface="+mn-lt"/>
                    <a:sym typeface="Wingdings" pitchFamily="2" charset="2"/>
                  </a:rPr>
                  <a:t>  is called a </a:t>
                </a:r>
                <a:r>
                  <a:rPr lang="en-US" altLang="en-US" b="1" dirty="0">
                    <a:latin typeface="+mn-lt"/>
                    <a:sym typeface="Wingdings" pitchFamily="2" charset="2"/>
                  </a:rPr>
                  <a:t>pull</a:t>
                </a:r>
                <a:r>
                  <a:rPr lang="en-US" altLang="en-US" dirty="0">
                    <a:latin typeface="+mn-lt"/>
                    <a:sym typeface="Wingdings" pitchFamily="2" charset="2"/>
                  </a:rPr>
                  <a:t>. Its distribution  is expected to have a mean of 0 and a standard deviation of 1.</a:t>
                </a:r>
              </a:p>
            </p:txBody>
          </p:sp>
        </mc:Choice>
        <mc:Fallback xmlns="">
          <p:sp>
            <p:nvSpPr>
              <p:cNvPr id="7" name="Text Box 4">
                <a:extLst>
                  <a:ext uri="{FF2B5EF4-FFF2-40B4-BE49-F238E27FC236}">
                    <a16:creationId xmlns:a16="http://schemas.microsoft.com/office/drawing/2014/main" id="{F2C34947-505E-8047-B319-24FFC17548AC}"/>
                  </a:ext>
                </a:extLst>
              </p:cNvPr>
              <p:cNvSpPr txBox="1">
                <a:spLocks noRot="1" noChangeAspect="1" noMove="1" noResize="1" noEditPoints="1" noAdjustHandles="1" noChangeArrowheads="1" noChangeShapeType="1" noTextEdit="1"/>
              </p:cNvSpPr>
              <p:nvPr/>
            </p:nvSpPr>
            <p:spPr bwMode="auto">
              <a:xfrm>
                <a:off x="477845" y="730989"/>
                <a:ext cx="8442325" cy="5839291"/>
              </a:xfrm>
              <a:prstGeom prst="rect">
                <a:avLst/>
              </a:prstGeom>
              <a:blipFill>
                <a:blip r:embed="rId5"/>
                <a:stretch>
                  <a:fillRect l="-2105" t="-1957" r="-2406" b="-217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170071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66E79E3C-7D2D-A741-8679-068567FB81CC}"/>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Bonus: Part 2</a:t>
            </a:r>
            <a:endParaRPr lang="en-GB" altLang="en-US" sz="3200" b="1" dirty="0"/>
          </a:p>
        </p:txBody>
      </p:sp>
      <p:sp>
        <p:nvSpPr>
          <p:cNvPr id="5" name="Rectangle 16">
            <a:extLst>
              <a:ext uri="{FF2B5EF4-FFF2-40B4-BE49-F238E27FC236}">
                <a16:creationId xmlns:a16="http://schemas.microsoft.com/office/drawing/2014/main" id="{9A0E388D-A293-7B4E-B04E-0B8C99DFE5A6}"/>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36</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1F5DBD2F-429A-6D46-A49D-394066C4BE2E}"/>
              </a:ext>
            </a:extLst>
          </p:cNvPr>
          <p:cNvPicPr>
            <a:picLocks noChangeAspect="1"/>
          </p:cNvPicPr>
          <p:nvPr/>
        </p:nvPicPr>
        <p:blipFill>
          <a:blip r:embed="rId2"/>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F2C34947-505E-8047-B319-24FFC17548AC}"/>
                  </a:ext>
                </a:extLst>
              </p:cNvPr>
              <p:cNvSpPr txBox="1">
                <a:spLocks noChangeArrowheads="1"/>
              </p:cNvSpPr>
              <p:nvPr/>
            </p:nvSpPr>
            <p:spPr bwMode="auto">
              <a:xfrm>
                <a:off x="477845" y="826403"/>
                <a:ext cx="8442325" cy="1717458"/>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Modify the generation of the distribution for the Z</a:t>
                </a:r>
                <a:r>
                  <a:rPr lang="en-US" altLang="en-US" dirty="0">
                    <a:latin typeface="+mn-lt"/>
                    <a:sym typeface="Wingdings" pitchFamily="2" charset="2"/>
                  </a:rPr>
                  <a:t></a:t>
                </a:r>
                <a14:m>
                  <m:oMath xmlns:m="http://schemas.openxmlformats.org/officeDocument/2006/math">
                    <m:r>
                      <a:rPr lang="en-US" altLang="en-US" b="0" i="1" smtClean="0">
                        <a:latin typeface="Cambria Math" panose="02040503050406030204" pitchFamily="18" charset="0"/>
                        <a:sym typeface="Wingdings" pitchFamily="2" charset="2"/>
                      </a:rPr>
                      <m:t>𝜇𝜇</m:t>
                    </m:r>
                  </m:oMath>
                </a14:m>
                <a:r>
                  <a:rPr lang="en-US" altLang="en-US" dirty="0">
                    <a:latin typeface="+mn-lt"/>
                    <a:sym typeface="Wingdings" pitchFamily="2" charset="2"/>
                  </a:rPr>
                  <a:t> signal such that the signal events are randomly sampled from a </a:t>
                </a:r>
                <a:r>
                  <a:rPr lang="en-US" altLang="en-US" dirty="0" err="1">
                    <a:latin typeface="+mn-lt"/>
                    <a:sym typeface="Wingdings" pitchFamily="2" charset="2"/>
                  </a:rPr>
                  <a:t>Breit</a:t>
                </a:r>
                <a:r>
                  <a:rPr lang="en-US" altLang="en-US" dirty="0">
                    <a:latin typeface="+mn-lt"/>
                    <a:sym typeface="Wingdings" pitchFamily="2" charset="2"/>
                  </a:rPr>
                  <a:t>-Wigner distribution with M = 91.2 GeV and </a:t>
                </a:r>
                <a14:m>
                  <m:oMath xmlns:m="http://schemas.openxmlformats.org/officeDocument/2006/math">
                    <m:r>
                      <m:rPr>
                        <m:sty m:val="p"/>
                      </m:rPr>
                      <a:rPr lang="en-US" altLang="en-US" b="0" i="0" smtClean="0">
                        <a:latin typeface="Cambria Math" panose="02040503050406030204" pitchFamily="18" charset="0"/>
                        <a:sym typeface="Wingdings" pitchFamily="2" charset="2"/>
                      </a:rPr>
                      <m:t>Γ</m:t>
                    </m:r>
                  </m:oMath>
                </a14:m>
                <a:r>
                  <a:rPr lang="en-US" altLang="en-US" dirty="0">
                    <a:latin typeface="+mn-lt"/>
                    <a:sym typeface="Wingdings" pitchFamily="2" charset="2"/>
                  </a:rPr>
                  <a:t> = 2.5 GeV, which is convoluted with a Gaussian distribution of mean </a:t>
                </a:r>
                <a14:m>
                  <m:oMath xmlns:m="http://schemas.openxmlformats.org/officeDocument/2006/math">
                    <m:r>
                      <a:rPr lang="en-US" altLang="en-US" b="0" i="1" smtClean="0">
                        <a:latin typeface="Cambria Math" panose="02040503050406030204" pitchFamily="18" charset="0"/>
                        <a:sym typeface="Wingdings" pitchFamily="2" charset="2"/>
                      </a:rPr>
                      <m:t>𝜇</m:t>
                    </m:r>
                    <m:r>
                      <a:rPr lang="en-US" altLang="en-US" b="0" i="1" smtClean="0">
                        <a:latin typeface="Cambria Math" panose="02040503050406030204" pitchFamily="18" charset="0"/>
                        <a:sym typeface="Wingdings" pitchFamily="2" charset="2"/>
                      </a:rPr>
                      <m:t> </m:t>
                    </m:r>
                  </m:oMath>
                </a14:m>
                <a:r>
                  <a:rPr lang="en-US" altLang="en-US" dirty="0">
                    <a:latin typeface="+mn-lt"/>
                    <a:sym typeface="Wingdings" pitchFamily="2" charset="2"/>
                  </a:rPr>
                  <a:t>= 0 and standard deviation </a:t>
                </a:r>
                <a14:m>
                  <m:oMath xmlns:m="http://schemas.openxmlformats.org/officeDocument/2006/math">
                    <m:r>
                      <a:rPr lang="en-US" altLang="en-US" b="0" i="1" smtClean="0">
                        <a:latin typeface="Cambria Math" panose="02040503050406030204" pitchFamily="18" charset="0"/>
                        <a:sym typeface="Wingdings" pitchFamily="2" charset="2"/>
                      </a:rPr>
                      <m:t>𝜎</m:t>
                    </m:r>
                  </m:oMath>
                </a14:m>
                <a:r>
                  <a:rPr lang="en-US" altLang="en-US" dirty="0">
                    <a:latin typeface="+mn-lt"/>
                    <a:sym typeface="Wingdings" pitchFamily="2" charset="2"/>
                  </a:rPr>
                  <a:t> = 2.5 GeV.</a:t>
                </a:r>
              </a:p>
            </p:txBody>
          </p:sp>
        </mc:Choice>
        <mc:Fallback xmlns="">
          <p:sp>
            <p:nvSpPr>
              <p:cNvPr id="7" name="Text Box 4">
                <a:extLst>
                  <a:ext uri="{FF2B5EF4-FFF2-40B4-BE49-F238E27FC236}">
                    <a16:creationId xmlns:a16="http://schemas.microsoft.com/office/drawing/2014/main" id="{F2C34947-505E-8047-B319-24FFC17548AC}"/>
                  </a:ext>
                </a:extLst>
              </p:cNvPr>
              <p:cNvSpPr txBox="1">
                <a:spLocks noRot="1" noChangeAspect="1" noMove="1" noResize="1" noEditPoints="1" noAdjustHandles="1" noChangeArrowheads="1" noChangeShapeType="1" noTextEdit="1"/>
              </p:cNvSpPr>
              <p:nvPr/>
            </p:nvSpPr>
            <p:spPr bwMode="auto">
              <a:xfrm>
                <a:off x="477845" y="826403"/>
                <a:ext cx="8442325" cy="1717458"/>
              </a:xfrm>
              <a:prstGeom prst="rect">
                <a:avLst/>
              </a:prstGeom>
              <a:blipFill>
                <a:blip r:embed="rId3"/>
                <a:stretch>
                  <a:fillRect l="-2105" t="-6618" r="-2256" b="-9559"/>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Box 4">
                <a:extLst>
                  <a:ext uri="{FF2B5EF4-FFF2-40B4-BE49-F238E27FC236}">
                    <a16:creationId xmlns:a16="http://schemas.microsoft.com/office/drawing/2014/main" id="{D8998F5D-F861-A741-9130-B707C7E047E4}"/>
                  </a:ext>
                </a:extLst>
              </p:cNvPr>
              <p:cNvSpPr txBox="1">
                <a:spLocks noChangeArrowheads="1"/>
              </p:cNvSpPr>
              <p:nvPr/>
            </p:nvSpPr>
            <p:spPr bwMode="auto">
              <a:xfrm>
                <a:off x="476521" y="2748284"/>
                <a:ext cx="8442325" cy="386419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This can be done by </a:t>
                </a:r>
              </a:p>
              <a:p>
                <a:pPr eaLnBrk="1" hangingPunct="1">
                  <a:lnSpc>
                    <a:spcPct val="93000"/>
                  </a:lnSpc>
                  <a:buClr>
                    <a:srgbClr val="000000"/>
                  </a:buClr>
                  <a:buSzPct val="85000"/>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either randomly sampling from a Voigt distribution</a:t>
                </a:r>
              </a:p>
              <a:p>
                <a:pPr marL="342900" indent="-342900" eaLnBrk="1" hangingPunct="1">
                  <a:lnSpc>
                    <a:spcPct val="93000"/>
                  </a:lnSpc>
                  <a:buClr>
                    <a:srgbClr val="000000"/>
                  </a:buClr>
                  <a:buSzPct val="85000"/>
                  <a:buFont typeface="Arial" panose="020B0604020202020204" pitchFamily="34" charset="0"/>
                  <a:buChar char="•"/>
                </a:pP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endParaRPr>
              </a:p>
              <a:p>
                <a:pPr eaLnBrk="1" hangingPunct="1">
                  <a:lnSpc>
                    <a:spcPct val="93000"/>
                  </a:lnSpc>
                  <a:buClr>
                    <a:srgbClr val="000000"/>
                  </a:buClr>
                  <a:buSzPct val="85000"/>
                </a:pPr>
                <a:r>
                  <a:rPr lang="en-US" altLang="en-US" dirty="0">
                    <a:latin typeface="+mn-lt"/>
                  </a:rPr>
                  <a:t> </a:t>
                </a:r>
              </a:p>
              <a:p>
                <a:pPr eaLnBrk="1" hangingPunct="1">
                  <a:lnSpc>
                    <a:spcPct val="93000"/>
                  </a:lnSpc>
                  <a:buClr>
                    <a:srgbClr val="000000"/>
                  </a:buClr>
                  <a:buSzPct val="85000"/>
                </a:pPr>
                <a:r>
                  <a:rPr lang="en-US" altLang="en-US" dirty="0">
                    <a:latin typeface="+mn-lt"/>
                  </a:rPr>
                  <a:t>      </a:t>
                </a:r>
              </a:p>
              <a:p>
                <a:pPr eaLnBrk="1" hangingPunct="1">
                  <a:lnSpc>
                    <a:spcPct val="93000"/>
                  </a:lnSpc>
                  <a:buClr>
                    <a:srgbClr val="000000"/>
                  </a:buClr>
                  <a:buSzPct val="85000"/>
                </a:pPr>
                <a:endParaRPr lang="en-US" altLang="en-US"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sz="1200" dirty="0">
                  <a:latin typeface="+mn-lt"/>
                </a:endParaRPr>
              </a:p>
              <a:p>
                <a:pPr marL="342900" indent="-342900" eaLnBrk="1" hangingPunct="1">
                  <a:lnSpc>
                    <a:spcPct val="93000"/>
                  </a:lnSpc>
                  <a:buClr>
                    <a:srgbClr val="000000"/>
                  </a:buClr>
                  <a:buSzPct val="85000"/>
                  <a:buFont typeface="Arial" panose="020B0604020202020204" pitchFamily="34" charset="0"/>
                  <a:buChar char="•"/>
                </a:pPr>
                <a:endParaRPr lang="en-US" altLang="en-US" sz="600" dirty="0">
                  <a:latin typeface="+mn-lt"/>
                </a:endParaRPr>
              </a:p>
              <a:p>
                <a:pPr marL="342900" indent="-342900" eaLnBrk="1" hangingPunct="1">
                  <a:lnSpc>
                    <a:spcPct val="93000"/>
                  </a:lnSpc>
                  <a:buClr>
                    <a:srgbClr val="000000"/>
                  </a:buClr>
                  <a:buSzPct val="85000"/>
                  <a:buFont typeface="Arial" panose="020B0604020202020204" pitchFamily="34" charset="0"/>
                  <a:buChar char="•"/>
                </a:pPr>
                <a:r>
                  <a:rPr lang="en-US" altLang="en-US" dirty="0">
                    <a:latin typeface="+mn-lt"/>
                  </a:rPr>
                  <a:t>or using a two-step procedure, where you generate x by randomly sampling from the </a:t>
                </a:r>
                <a:r>
                  <a:rPr lang="en-US" altLang="en-US" dirty="0" err="1">
                    <a:latin typeface="+mn-lt"/>
                  </a:rPr>
                  <a:t>Breit</a:t>
                </a:r>
                <a:r>
                  <a:rPr lang="en-US" altLang="en-US" dirty="0">
                    <a:latin typeface="+mn-lt"/>
                  </a:rPr>
                  <a:t>-Wigner distribution and then replace x by x + </a:t>
                </a:r>
                <a14:m>
                  <m:oMath xmlns:m="http://schemas.openxmlformats.org/officeDocument/2006/math">
                    <m:r>
                      <m:rPr>
                        <m:sty m:val="p"/>
                      </m:rPr>
                      <a:rPr lang="en-US" altLang="en-US" b="0" i="0" smtClean="0">
                        <a:latin typeface="Cambria Math" panose="02040503050406030204" pitchFamily="18" charset="0"/>
                      </a:rPr>
                      <m:t>Δ</m:t>
                    </m:r>
                  </m:oMath>
                </a14:m>
                <a:r>
                  <a:rPr lang="en-US" altLang="en-US" dirty="0">
                    <a:latin typeface="+mn-lt"/>
                  </a:rPr>
                  <a:t>x, where </a:t>
                </a:r>
                <a14:m>
                  <m:oMath xmlns:m="http://schemas.openxmlformats.org/officeDocument/2006/math">
                    <m:r>
                      <m:rPr>
                        <m:sty m:val="p"/>
                      </m:rPr>
                      <a:rPr lang="en-US" altLang="en-US" b="0" i="0" dirty="0" smtClean="0">
                        <a:latin typeface="Cambria Math" panose="02040503050406030204" pitchFamily="18" charset="0"/>
                      </a:rPr>
                      <m:t>Δ</m:t>
                    </m:r>
                  </m:oMath>
                </a14:m>
                <a:r>
                  <a:rPr lang="en-US" altLang="en-US" dirty="0">
                    <a:latin typeface="+mn-lt"/>
                  </a:rPr>
                  <a:t>x is obtained by randomly sampling from a Gaussian distribution</a:t>
                </a:r>
              </a:p>
            </p:txBody>
          </p:sp>
        </mc:Choice>
        <mc:Fallback xmlns="">
          <p:sp>
            <p:nvSpPr>
              <p:cNvPr id="11" name="Text Box 4">
                <a:extLst>
                  <a:ext uri="{FF2B5EF4-FFF2-40B4-BE49-F238E27FC236}">
                    <a16:creationId xmlns:a16="http://schemas.microsoft.com/office/drawing/2014/main" id="{D8998F5D-F861-A741-9130-B707C7E047E4}"/>
                  </a:ext>
                </a:extLst>
              </p:cNvPr>
              <p:cNvSpPr txBox="1">
                <a:spLocks noRot="1" noChangeAspect="1" noMove="1" noResize="1" noEditPoints="1" noAdjustHandles="1" noChangeArrowheads="1" noChangeShapeType="1" noTextEdit="1"/>
              </p:cNvSpPr>
              <p:nvPr/>
            </p:nvSpPr>
            <p:spPr bwMode="auto">
              <a:xfrm>
                <a:off x="476521" y="2748284"/>
                <a:ext cx="8442325" cy="3864199"/>
              </a:xfrm>
              <a:prstGeom prst="rect">
                <a:avLst/>
              </a:prstGeom>
              <a:blipFill>
                <a:blip r:embed="rId4"/>
                <a:stretch>
                  <a:fillRect l="-2256" t="-3279" b="-3607"/>
                </a:stretch>
              </a:blipFill>
              <a:ln w="9525">
                <a:noFill/>
                <a:miter lim="800000"/>
                <a:headEnd/>
                <a:tailEnd/>
              </a:ln>
            </p:spPr>
            <p:txBody>
              <a:bodyPr/>
              <a:lstStyle/>
              <a:p>
                <a:r>
                  <a:rPr lang="en-US">
                    <a:noFill/>
                  </a:rPr>
                  <a:t> </a:t>
                </a:r>
              </a:p>
            </p:txBody>
          </p:sp>
        </mc:Fallback>
      </mc:AlternateContent>
      <p:sp>
        <p:nvSpPr>
          <p:cNvPr id="12" name="Rectangle 11">
            <a:extLst>
              <a:ext uri="{FF2B5EF4-FFF2-40B4-BE49-F238E27FC236}">
                <a16:creationId xmlns:a16="http://schemas.microsoft.com/office/drawing/2014/main" id="{DCB1DD84-BE24-BB4F-AA90-7E072D7051AC}"/>
              </a:ext>
            </a:extLst>
          </p:cNvPr>
          <p:cNvSpPr/>
          <p:nvPr/>
        </p:nvSpPr>
        <p:spPr>
          <a:xfrm>
            <a:off x="989565" y="3500623"/>
            <a:ext cx="4673139" cy="400110"/>
          </a:xfrm>
          <a:prstGeom prst="rect">
            <a:avLst/>
          </a:prstGeom>
        </p:spPr>
        <p:txBody>
          <a:bodyPr wrap="none">
            <a:spAutoFit/>
          </a:bodyPr>
          <a:lstStyle/>
          <a:p>
            <a:r>
              <a:rPr lang="en-US" sz="2000" dirty="0">
                <a:solidFill>
                  <a:srgbClr val="008BFF"/>
                </a:solidFill>
              </a:rPr>
              <a:t>https://</a:t>
            </a:r>
            <a:r>
              <a:rPr lang="en-US" sz="2000" dirty="0" err="1">
                <a:solidFill>
                  <a:srgbClr val="008BFF"/>
                </a:solidFill>
              </a:rPr>
              <a:t>en.wikipedia.org</a:t>
            </a:r>
            <a:r>
              <a:rPr lang="en-US" sz="2000" dirty="0">
                <a:solidFill>
                  <a:srgbClr val="008BFF"/>
                </a:solidFill>
              </a:rPr>
              <a:t>/wiki/</a:t>
            </a:r>
            <a:r>
              <a:rPr lang="en-US" sz="2000" dirty="0" err="1">
                <a:solidFill>
                  <a:srgbClr val="008BFF"/>
                </a:solidFill>
              </a:rPr>
              <a:t>Voigt_profile</a:t>
            </a:r>
            <a:endParaRPr lang="en-US" sz="2000" dirty="0">
              <a:solidFill>
                <a:srgbClr val="008BFF"/>
              </a:solidFill>
            </a:endParaRPr>
          </a:p>
        </p:txBody>
      </p:sp>
      <p:sp>
        <p:nvSpPr>
          <p:cNvPr id="2" name="Rectangle 1">
            <a:extLst>
              <a:ext uri="{FF2B5EF4-FFF2-40B4-BE49-F238E27FC236}">
                <a16:creationId xmlns:a16="http://schemas.microsoft.com/office/drawing/2014/main" id="{F4CFE8EF-DDFB-7D45-9556-EF76CDFDBBBF}"/>
              </a:ext>
            </a:extLst>
          </p:cNvPr>
          <p:cNvSpPr/>
          <p:nvPr/>
        </p:nvSpPr>
        <p:spPr>
          <a:xfrm>
            <a:off x="989565" y="3867856"/>
            <a:ext cx="6937885"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root.cern.ch</a:t>
            </a:r>
            <a:r>
              <a:rPr lang="en-US" sz="2000" dirty="0">
                <a:solidFill>
                  <a:srgbClr val="008BFF"/>
                </a:solidFill>
              </a:rPr>
              <a:t>/root/html524/</a:t>
            </a:r>
            <a:r>
              <a:rPr lang="en-US" sz="2000" dirty="0" err="1">
                <a:solidFill>
                  <a:srgbClr val="008BFF"/>
                </a:solidFill>
              </a:rPr>
              <a:t>TMath.html#TMath:Voigt</a:t>
            </a:r>
            <a:endParaRPr lang="en-US" sz="2000" dirty="0">
              <a:solidFill>
                <a:srgbClr val="008BFF"/>
              </a:solidFill>
            </a:endParaRPr>
          </a:p>
        </p:txBody>
      </p:sp>
      <p:sp>
        <p:nvSpPr>
          <p:cNvPr id="9" name="Text Box 4">
            <a:extLst>
              <a:ext uri="{FF2B5EF4-FFF2-40B4-BE49-F238E27FC236}">
                <a16:creationId xmlns:a16="http://schemas.microsoft.com/office/drawing/2014/main" id="{7A6B13D3-D3C3-A146-8DF4-18EEDBD6F12D}"/>
              </a:ext>
            </a:extLst>
          </p:cNvPr>
          <p:cNvSpPr txBox="1">
            <a:spLocks noChangeArrowheads="1"/>
          </p:cNvSpPr>
          <p:nvPr/>
        </p:nvSpPr>
        <p:spPr bwMode="auto">
          <a:xfrm>
            <a:off x="849398" y="4299770"/>
            <a:ext cx="7555131" cy="85869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sz="2000" dirty="0">
                <a:solidFill>
                  <a:srgbClr val="FF0000"/>
                </a:solidFill>
                <a:latin typeface="+mn-lt"/>
              </a:rPr>
              <a:t>Note that the implementation in </a:t>
            </a:r>
            <a:r>
              <a:rPr lang="en-US" altLang="en-US" sz="2000" dirty="0" err="1">
                <a:solidFill>
                  <a:srgbClr val="FF0000"/>
                </a:solidFill>
                <a:latin typeface="+mn-lt"/>
              </a:rPr>
              <a:t>TMath</a:t>
            </a:r>
            <a:r>
              <a:rPr lang="en-US" altLang="en-US" sz="2000" dirty="0">
                <a:solidFill>
                  <a:srgbClr val="FF0000"/>
                </a:solidFill>
                <a:latin typeface="+mn-lt"/>
              </a:rPr>
              <a:t>::Voigt assumes that the </a:t>
            </a:r>
            <a:r>
              <a:rPr lang="en-US" altLang="en-US" sz="2000" dirty="0" err="1">
                <a:solidFill>
                  <a:srgbClr val="FF0000"/>
                </a:solidFill>
                <a:latin typeface="+mn-lt"/>
              </a:rPr>
              <a:t>Breit</a:t>
            </a:r>
            <a:r>
              <a:rPr lang="en-US" altLang="en-US" sz="2000" dirty="0">
                <a:solidFill>
                  <a:srgbClr val="FF0000"/>
                </a:solidFill>
                <a:latin typeface="+mn-lt"/>
              </a:rPr>
              <a:t>-Wigner distribution is centered at 0, so you need to pass x – </a:t>
            </a:r>
            <a:r>
              <a:rPr lang="en-US" altLang="en-US" sz="2000" dirty="0" err="1">
                <a:solidFill>
                  <a:srgbClr val="FF0000"/>
                </a:solidFill>
                <a:latin typeface="+mn-lt"/>
              </a:rPr>
              <a:t>m</a:t>
            </a:r>
            <a:r>
              <a:rPr lang="en-US" altLang="en-US" sz="2000" baseline="-25000" dirty="0" err="1">
                <a:solidFill>
                  <a:srgbClr val="FF0000"/>
                </a:solidFill>
                <a:latin typeface="+mn-lt"/>
              </a:rPr>
              <a:t>Z</a:t>
            </a:r>
            <a:r>
              <a:rPr lang="en-US" altLang="en-US" sz="2000" dirty="0">
                <a:solidFill>
                  <a:srgbClr val="FF0000"/>
                </a:solidFill>
                <a:latin typeface="+mn-lt"/>
              </a:rPr>
              <a:t> as the first function argument when calling </a:t>
            </a:r>
            <a:r>
              <a:rPr lang="en-US" altLang="en-US" sz="2000" dirty="0" err="1">
                <a:solidFill>
                  <a:srgbClr val="FF0000"/>
                </a:solidFill>
                <a:latin typeface="+mn-lt"/>
              </a:rPr>
              <a:t>TMath</a:t>
            </a:r>
            <a:r>
              <a:rPr lang="en-US" altLang="en-US" sz="2000" dirty="0">
                <a:solidFill>
                  <a:srgbClr val="FF0000"/>
                </a:solidFill>
                <a:latin typeface="+mn-lt"/>
              </a:rPr>
              <a:t>::Voigt </a:t>
            </a:r>
          </a:p>
        </p:txBody>
      </p:sp>
    </p:spTree>
    <p:extLst>
      <p:ext uri="{BB962C8B-B14F-4D97-AF65-F5344CB8AC3E}">
        <p14:creationId xmlns:p14="http://schemas.microsoft.com/office/powerpoint/2010/main" val="3426846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66E79E3C-7D2D-A741-8679-068567FB81CC}"/>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Bonus: Part 2</a:t>
            </a:r>
            <a:endParaRPr lang="en-GB" altLang="en-US" sz="3200" b="1" dirty="0"/>
          </a:p>
        </p:txBody>
      </p:sp>
      <p:sp>
        <p:nvSpPr>
          <p:cNvPr id="5" name="Rectangle 16">
            <a:extLst>
              <a:ext uri="{FF2B5EF4-FFF2-40B4-BE49-F238E27FC236}">
                <a16:creationId xmlns:a16="http://schemas.microsoft.com/office/drawing/2014/main" id="{9A0E388D-A293-7B4E-B04E-0B8C99DFE5A6}"/>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37</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1F5DBD2F-429A-6D46-A49D-394066C4BE2E}"/>
              </a:ext>
            </a:extLst>
          </p:cNvPr>
          <p:cNvPicPr>
            <a:picLocks noChangeAspect="1"/>
          </p:cNvPicPr>
          <p:nvPr/>
        </p:nvPicPr>
        <p:blipFill>
          <a:blip r:embed="rId2"/>
          <a:stretch>
            <a:fillRect/>
          </a:stretch>
        </p:blipFill>
        <p:spPr>
          <a:xfrm>
            <a:off x="-145348" y="6340839"/>
            <a:ext cx="621869" cy="621869"/>
          </a:xfrm>
          <a:prstGeom prst="rect">
            <a:avLst/>
          </a:prstGeom>
        </p:spPr>
      </p:pic>
      <p:sp>
        <p:nvSpPr>
          <p:cNvPr id="10" name="Text Box 4">
            <a:extLst>
              <a:ext uri="{FF2B5EF4-FFF2-40B4-BE49-F238E27FC236}">
                <a16:creationId xmlns:a16="http://schemas.microsoft.com/office/drawing/2014/main" id="{4C530AE6-34B2-8947-A382-0A07750A2ECA}"/>
              </a:ext>
            </a:extLst>
          </p:cNvPr>
          <p:cNvSpPr txBox="1">
            <a:spLocks noChangeArrowheads="1"/>
          </p:cNvSpPr>
          <p:nvPr/>
        </p:nvSpPr>
        <p:spPr bwMode="auto">
          <a:xfrm>
            <a:off x="523874" y="856886"/>
            <a:ext cx="8442325" cy="206094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Make a plot that compares the generated distribution with the histogram that is expected in the limit of infinite event statistics</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b="1" dirty="0">
                <a:latin typeface="+mn-lt"/>
              </a:rPr>
              <a:t>N.B.: </a:t>
            </a:r>
            <a:r>
              <a:rPr lang="en-US" altLang="en-US" dirty="0">
                <a:latin typeface="+mn-lt"/>
              </a:rPr>
              <a:t>The number of signal events expected in a bin j that covers the interval [</a:t>
            </a:r>
            <a:r>
              <a:rPr lang="en-US" altLang="en-US" dirty="0" err="1">
                <a:latin typeface="+mn-lt"/>
              </a:rPr>
              <a:t>a,b</a:t>
            </a:r>
            <a:r>
              <a:rPr lang="en-US" altLang="en-US" dirty="0">
                <a:latin typeface="+mn-lt"/>
              </a:rPr>
              <a:t>] needs to be computed using numeric integration. Use the class TF1 for this purpose</a:t>
            </a:r>
          </a:p>
        </p:txBody>
      </p:sp>
      <p:sp>
        <p:nvSpPr>
          <p:cNvPr id="3" name="Rectangle 2">
            <a:extLst>
              <a:ext uri="{FF2B5EF4-FFF2-40B4-BE49-F238E27FC236}">
                <a16:creationId xmlns:a16="http://schemas.microsoft.com/office/drawing/2014/main" id="{7F8F7F80-1E8A-EC46-873C-411D8979A507}"/>
              </a:ext>
            </a:extLst>
          </p:cNvPr>
          <p:cNvSpPr/>
          <p:nvPr/>
        </p:nvSpPr>
        <p:spPr>
          <a:xfrm>
            <a:off x="1041129" y="2922203"/>
            <a:ext cx="5078634" cy="400110"/>
          </a:xfrm>
          <a:prstGeom prst="rect">
            <a:avLst/>
          </a:prstGeom>
        </p:spPr>
        <p:txBody>
          <a:bodyPr wrap="none">
            <a:spAutoFit/>
          </a:bodyPr>
          <a:lstStyle/>
          <a:p>
            <a:r>
              <a:rPr lang="en-US" sz="2000" dirty="0">
                <a:solidFill>
                  <a:srgbClr val="008BFF"/>
                </a:solidFill>
              </a:rPr>
              <a:t>https://</a:t>
            </a:r>
            <a:r>
              <a:rPr lang="en-US" sz="2000" dirty="0" err="1">
                <a:solidFill>
                  <a:srgbClr val="008BFF"/>
                </a:solidFill>
              </a:rPr>
              <a:t>root.cern.ch</a:t>
            </a:r>
            <a:r>
              <a:rPr lang="en-US" sz="2000" dirty="0">
                <a:solidFill>
                  <a:srgbClr val="008BFF"/>
                </a:solidFill>
              </a:rPr>
              <a:t>/doc/master/classTF1.html</a:t>
            </a:r>
          </a:p>
        </p:txBody>
      </p:sp>
    </p:spTree>
    <p:extLst>
      <p:ext uri="{BB962C8B-B14F-4D97-AF65-F5344CB8AC3E}">
        <p14:creationId xmlns:p14="http://schemas.microsoft.com/office/powerpoint/2010/main" val="54812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66E79E3C-7D2D-A741-8679-068567FB81CC}"/>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Bonus: Part 2</a:t>
            </a:r>
            <a:endParaRPr lang="en-GB" altLang="en-US" sz="3200" b="1" dirty="0"/>
          </a:p>
        </p:txBody>
      </p:sp>
      <p:sp>
        <p:nvSpPr>
          <p:cNvPr id="5" name="Rectangle 16">
            <a:extLst>
              <a:ext uri="{FF2B5EF4-FFF2-40B4-BE49-F238E27FC236}">
                <a16:creationId xmlns:a16="http://schemas.microsoft.com/office/drawing/2014/main" id="{9A0E388D-A293-7B4E-B04E-0B8C99DFE5A6}"/>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38</a:t>
            </a:fld>
            <a:endParaRPr lang="en-US" altLang="en-US" sz="1200" dirty="0">
              <a:solidFill>
                <a:srgbClr val="595959"/>
              </a:solidFill>
              <a:cs typeface="Arial" panose="020B0604020202020204" pitchFamily="34" charset="0"/>
            </a:endParaRPr>
          </a:p>
        </p:txBody>
      </p:sp>
      <p:pic>
        <p:nvPicPr>
          <p:cNvPr id="6" name="Picture 5">
            <a:extLst>
              <a:ext uri="{FF2B5EF4-FFF2-40B4-BE49-F238E27FC236}">
                <a16:creationId xmlns:a16="http://schemas.microsoft.com/office/drawing/2014/main" id="{1F5DBD2F-429A-6D46-A49D-394066C4BE2E}"/>
              </a:ext>
            </a:extLst>
          </p:cNvPr>
          <p:cNvPicPr>
            <a:picLocks noChangeAspect="1"/>
          </p:cNvPicPr>
          <p:nvPr/>
        </p:nvPicPr>
        <p:blipFill>
          <a:blip r:embed="rId2"/>
          <a:stretch>
            <a:fillRect/>
          </a:stretch>
        </p:blipFill>
        <p:spPr>
          <a:xfrm>
            <a:off x="-145348" y="6340839"/>
            <a:ext cx="621869" cy="621869"/>
          </a:xfrm>
          <a:prstGeom prst="rect">
            <a:avLst/>
          </a:prstGeom>
        </p:spPr>
      </p:pic>
      <p:sp>
        <p:nvSpPr>
          <p:cNvPr id="10" name="Text Box 4">
            <a:extLst>
              <a:ext uri="{FF2B5EF4-FFF2-40B4-BE49-F238E27FC236}">
                <a16:creationId xmlns:a16="http://schemas.microsoft.com/office/drawing/2014/main" id="{4C530AE6-34B2-8947-A382-0A07750A2ECA}"/>
              </a:ext>
            </a:extLst>
          </p:cNvPr>
          <p:cNvSpPr txBox="1">
            <a:spLocks noChangeArrowheads="1"/>
          </p:cNvSpPr>
          <p:nvPr/>
        </p:nvSpPr>
        <p:spPr bwMode="auto">
          <a:xfrm>
            <a:off x="523874" y="856886"/>
            <a:ext cx="8442325" cy="188917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When you define the probabilistic model for the ML fit in </a:t>
            </a:r>
            <a:r>
              <a:rPr lang="en-US" altLang="en-US" dirty="0" err="1">
                <a:latin typeface="+mn-lt"/>
              </a:rPr>
              <a:t>RooFit</a:t>
            </a:r>
            <a:r>
              <a:rPr lang="en-US" altLang="en-US" dirty="0">
                <a:latin typeface="+mn-lt"/>
              </a:rPr>
              <a:t>,</a:t>
            </a:r>
          </a:p>
          <a:p>
            <a:pPr eaLnBrk="1" hangingPunct="1">
              <a:lnSpc>
                <a:spcPct val="93000"/>
              </a:lnSpc>
              <a:buClr>
                <a:srgbClr val="000000"/>
              </a:buClr>
              <a:buSzPct val="85000"/>
            </a:pPr>
            <a:r>
              <a:rPr lang="en-US" altLang="en-US" dirty="0">
                <a:latin typeface="+mn-lt"/>
              </a:rPr>
              <a:t>you can either use a </a:t>
            </a:r>
            <a:r>
              <a:rPr lang="en-US" altLang="en-US" dirty="0" err="1">
                <a:latin typeface="+mn-lt"/>
              </a:rPr>
              <a:t>Voigtian</a:t>
            </a:r>
            <a:r>
              <a:rPr lang="en-US" altLang="en-US" dirty="0">
                <a:latin typeface="+mn-lt"/>
              </a:rPr>
              <a:t> distribution</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endParaRPr lang="en-US" altLang="en-US" sz="1200" dirty="0">
              <a:latin typeface="+mn-lt"/>
            </a:endParaRPr>
          </a:p>
          <a:p>
            <a:pPr eaLnBrk="1" hangingPunct="1">
              <a:lnSpc>
                <a:spcPct val="93000"/>
              </a:lnSpc>
              <a:buClr>
                <a:srgbClr val="000000"/>
              </a:buClr>
              <a:buSzPct val="85000"/>
            </a:pPr>
            <a:r>
              <a:rPr lang="en-US" altLang="en-US" dirty="0">
                <a:latin typeface="+mn-lt"/>
              </a:rPr>
              <a:t>or you can compute the convolution of a </a:t>
            </a:r>
            <a:r>
              <a:rPr lang="en-US" altLang="en-US" dirty="0" err="1">
                <a:latin typeface="+mn-lt"/>
              </a:rPr>
              <a:t>Breit</a:t>
            </a:r>
            <a:r>
              <a:rPr lang="en-US" altLang="en-US" dirty="0">
                <a:latin typeface="+mn-lt"/>
              </a:rPr>
              <a:t>-Wigner with a Gaussian distribution using the Fourier transformation method </a:t>
            </a:r>
          </a:p>
        </p:txBody>
      </p:sp>
      <p:sp>
        <p:nvSpPr>
          <p:cNvPr id="2" name="Rectangle 1">
            <a:extLst>
              <a:ext uri="{FF2B5EF4-FFF2-40B4-BE49-F238E27FC236}">
                <a16:creationId xmlns:a16="http://schemas.microsoft.com/office/drawing/2014/main" id="{9C5E1C29-2EDF-F24B-B4CB-32B9FD84F3D4}"/>
              </a:ext>
            </a:extLst>
          </p:cNvPr>
          <p:cNvSpPr/>
          <p:nvPr/>
        </p:nvSpPr>
        <p:spPr>
          <a:xfrm>
            <a:off x="1037645" y="1616806"/>
            <a:ext cx="6062870"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root.cern.ch</a:t>
            </a:r>
            <a:r>
              <a:rPr lang="en-US" sz="2000" dirty="0">
                <a:solidFill>
                  <a:srgbClr val="008BFF"/>
                </a:solidFill>
              </a:rPr>
              <a:t>/doc/master/</a:t>
            </a:r>
            <a:r>
              <a:rPr lang="en-US" sz="2000" dirty="0" err="1">
                <a:solidFill>
                  <a:srgbClr val="008BFF"/>
                </a:solidFill>
              </a:rPr>
              <a:t>classRooVoigtian.html</a:t>
            </a:r>
            <a:endParaRPr lang="en-US" sz="2000" dirty="0">
              <a:solidFill>
                <a:srgbClr val="008BFF"/>
              </a:solidFill>
            </a:endParaRPr>
          </a:p>
        </p:txBody>
      </p:sp>
      <p:sp>
        <p:nvSpPr>
          <p:cNvPr id="7" name="Rectangle 6">
            <a:extLst>
              <a:ext uri="{FF2B5EF4-FFF2-40B4-BE49-F238E27FC236}">
                <a16:creationId xmlns:a16="http://schemas.microsoft.com/office/drawing/2014/main" id="{63097916-47F4-8349-B820-9983D48564C1}"/>
              </a:ext>
            </a:extLst>
          </p:cNvPr>
          <p:cNvSpPr/>
          <p:nvPr/>
        </p:nvSpPr>
        <p:spPr>
          <a:xfrm>
            <a:off x="1037645" y="2809022"/>
            <a:ext cx="6436581"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root.cern.ch</a:t>
            </a:r>
            <a:r>
              <a:rPr lang="en-US" sz="2000" dirty="0">
                <a:solidFill>
                  <a:srgbClr val="008BFF"/>
                </a:solidFill>
              </a:rPr>
              <a:t>/doc/master/</a:t>
            </a:r>
            <a:r>
              <a:rPr lang="en-US" sz="2000" dirty="0" err="1">
                <a:solidFill>
                  <a:srgbClr val="008BFF"/>
                </a:solidFill>
              </a:rPr>
              <a:t>classRooBreitWigner.html</a:t>
            </a:r>
            <a:endParaRPr lang="en-US" sz="2000" dirty="0">
              <a:solidFill>
                <a:srgbClr val="008BFF"/>
              </a:solidFill>
            </a:endParaRPr>
          </a:p>
        </p:txBody>
      </p:sp>
      <p:sp>
        <p:nvSpPr>
          <p:cNvPr id="8" name="Rectangle 7">
            <a:extLst>
              <a:ext uri="{FF2B5EF4-FFF2-40B4-BE49-F238E27FC236}">
                <a16:creationId xmlns:a16="http://schemas.microsoft.com/office/drawing/2014/main" id="{7D951D86-40F1-ED40-A2A6-120380E69AFA}"/>
              </a:ext>
            </a:extLst>
          </p:cNvPr>
          <p:cNvSpPr/>
          <p:nvPr/>
        </p:nvSpPr>
        <p:spPr>
          <a:xfrm>
            <a:off x="1037645" y="3213958"/>
            <a:ext cx="6858000" cy="400110"/>
          </a:xfrm>
          <a:prstGeom prst="rect">
            <a:avLst/>
          </a:prstGeom>
        </p:spPr>
        <p:txBody>
          <a:bodyPr wrap="square">
            <a:spAutoFit/>
          </a:bodyPr>
          <a:lstStyle/>
          <a:p>
            <a:r>
              <a:rPr lang="en-US" sz="2000" dirty="0">
                <a:solidFill>
                  <a:srgbClr val="008BFF"/>
                </a:solidFill>
              </a:rPr>
              <a:t>https://</a:t>
            </a:r>
            <a:r>
              <a:rPr lang="en-US" sz="2000" dirty="0" err="1">
                <a:solidFill>
                  <a:srgbClr val="008BFF"/>
                </a:solidFill>
              </a:rPr>
              <a:t>root.cern.ch</a:t>
            </a:r>
            <a:r>
              <a:rPr lang="en-US" sz="2000" dirty="0">
                <a:solidFill>
                  <a:srgbClr val="008BFF"/>
                </a:solidFill>
              </a:rPr>
              <a:t>/doc/master/</a:t>
            </a:r>
            <a:r>
              <a:rPr lang="en-US" sz="2000" dirty="0" err="1">
                <a:solidFill>
                  <a:srgbClr val="008BFF"/>
                </a:solidFill>
              </a:rPr>
              <a:t>classRooFFTConvPdf.html</a:t>
            </a:r>
            <a:endParaRPr lang="en-US" sz="2000" dirty="0">
              <a:solidFill>
                <a:srgbClr val="008BFF"/>
              </a:solidFill>
            </a:endParaRPr>
          </a:p>
        </p:txBody>
      </p:sp>
    </p:spTree>
    <p:extLst>
      <p:ext uri="{BB962C8B-B14F-4D97-AF65-F5344CB8AC3E}">
        <p14:creationId xmlns:p14="http://schemas.microsoft.com/office/powerpoint/2010/main" val="3946770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 to ML Method</a:t>
            </a:r>
            <a:endParaRPr lang="en-GB" altLang="en-US" sz="3200" b="1" dirty="0"/>
          </a:p>
        </p:txBody>
      </p:sp>
      <p:sp>
        <p:nvSpPr>
          <p:cNvPr id="8" name="Rectangle 16">
            <a:extLst>
              <a:ext uri="{FF2B5EF4-FFF2-40B4-BE49-F238E27FC236}">
                <a16:creationId xmlns:a16="http://schemas.microsoft.com/office/drawing/2014/main" id="{75524137-8BAA-CF4D-ADF5-8FC817C0C612}"/>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4</a:t>
            </a:fld>
            <a:endParaRPr lang="en-US" altLang="en-US" sz="1200" dirty="0">
              <a:solidFill>
                <a:srgbClr val="595959"/>
              </a:solidFill>
              <a:cs typeface="Arial" panose="020B0604020202020204" pitchFamily="34" charset="0"/>
            </a:endParaRPr>
          </a:p>
        </p:txBody>
      </p:sp>
      <p:pic>
        <p:nvPicPr>
          <p:cNvPr id="9" name="Picture 8">
            <a:extLst>
              <a:ext uri="{FF2B5EF4-FFF2-40B4-BE49-F238E27FC236}">
                <a16:creationId xmlns:a16="http://schemas.microsoft.com/office/drawing/2014/main" id="{25FE24B0-A3DA-B04C-8710-2199DA89A7B8}"/>
              </a:ext>
            </a:extLst>
          </p:cNvPr>
          <p:cNvPicPr>
            <a:picLocks noChangeAspect="1"/>
          </p:cNvPicPr>
          <p:nvPr/>
        </p:nvPicPr>
        <p:blipFill>
          <a:blip r:embed="rId3"/>
          <a:stretch>
            <a:fillRect/>
          </a:stretch>
        </p:blipFill>
        <p:spPr>
          <a:xfrm>
            <a:off x="-145348" y="6340839"/>
            <a:ext cx="621869" cy="621869"/>
          </a:xfrm>
          <a:prstGeom prst="rect">
            <a:avLst/>
          </a:prstGeom>
        </p:spPr>
      </p:pic>
      <p:sp>
        <p:nvSpPr>
          <p:cNvPr id="7" name="Text Box 4">
            <a:extLst>
              <a:ext uri="{FF2B5EF4-FFF2-40B4-BE49-F238E27FC236}">
                <a16:creationId xmlns:a16="http://schemas.microsoft.com/office/drawing/2014/main" id="{FCBA0109-1338-CC49-B38B-D0D43730F9F5}"/>
              </a:ext>
            </a:extLst>
          </p:cNvPr>
          <p:cNvSpPr txBox="1">
            <a:spLocks noChangeArrowheads="1"/>
          </p:cNvSpPr>
          <p:nvPr/>
        </p:nvSpPr>
        <p:spPr bwMode="auto">
          <a:xfrm>
            <a:off x="346073" y="824766"/>
            <a:ext cx="8442325" cy="352077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a:t>
            </a:r>
            <a:r>
              <a:rPr lang="en-US" altLang="en-US" b="1" dirty="0">
                <a:latin typeface="+mn-lt"/>
              </a:rPr>
              <a:t>Likelihood function</a:t>
            </a:r>
          </a:p>
          <a:p>
            <a:pPr eaLnBrk="1" hangingPunct="1">
              <a:lnSpc>
                <a:spcPct val="93000"/>
              </a:lnSpc>
              <a:buClr>
                <a:srgbClr val="000000"/>
              </a:buClr>
              <a:buSzPct val="85000"/>
            </a:pPr>
            <a:endParaRPr lang="en-US" altLang="en-US" b="1" dirty="0">
              <a:latin typeface="+mn-lt"/>
            </a:endParaRPr>
          </a:p>
          <a:p>
            <a:pPr eaLnBrk="1" hangingPunct="1">
              <a:lnSpc>
                <a:spcPct val="93000"/>
              </a:lnSpc>
              <a:buClr>
                <a:srgbClr val="000000"/>
              </a:buClr>
              <a:buSzPct val="85000"/>
            </a:pPr>
            <a:endParaRPr lang="en-US" altLang="en-US" b="1" dirty="0">
              <a:latin typeface="+mn-lt"/>
            </a:endParaRPr>
          </a:p>
          <a:p>
            <a:pPr eaLnBrk="1" hangingPunct="1">
              <a:lnSpc>
                <a:spcPct val="93000"/>
              </a:lnSpc>
              <a:buClr>
                <a:srgbClr val="000000"/>
              </a:buClr>
              <a:buSzPct val="85000"/>
            </a:pPr>
            <a:endParaRPr lang="en-US" altLang="en-US" sz="1800" b="1" dirty="0">
              <a:latin typeface="+mn-lt"/>
            </a:endParaRPr>
          </a:p>
          <a:p>
            <a:pPr eaLnBrk="1" hangingPunct="1">
              <a:lnSpc>
                <a:spcPct val="93000"/>
              </a:lnSpc>
              <a:buClr>
                <a:srgbClr val="000000"/>
              </a:buClr>
              <a:buSzPct val="85000"/>
            </a:pPr>
            <a:endParaRPr lang="en-US" altLang="en-US" sz="1200" b="1" dirty="0">
              <a:latin typeface="+mn-lt"/>
            </a:endParaRPr>
          </a:p>
          <a:p>
            <a:pPr eaLnBrk="1" hangingPunct="1">
              <a:lnSpc>
                <a:spcPct val="93000"/>
              </a:lnSpc>
              <a:buClr>
                <a:srgbClr val="000000"/>
              </a:buClr>
              <a:buSzPct val="85000"/>
            </a:pPr>
            <a:r>
              <a:rPr lang="en-US" altLang="en-US" dirty="0">
                <a:latin typeface="+mn-lt"/>
              </a:rPr>
              <a:t>represents the probability (density) to obtain exactly the measured values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sz="1200" dirty="0">
                <a:latin typeface="+mn-lt"/>
              </a:rPr>
              <a:t> </a:t>
            </a:r>
            <a:r>
              <a:rPr lang="en-US" altLang="en-US" dirty="0">
                <a:latin typeface="+mn-lt"/>
              </a:rPr>
              <a:t>, assuming that the true value of the parameter, which we want to measure is </a:t>
            </a:r>
            <a:r>
              <a:rPr lang="en-US" altLang="en-US" i="1" dirty="0">
                <a:latin typeface="Times New Roman" panose="02020603050405020304" pitchFamily="18" charset="0"/>
                <a:cs typeface="Times New Roman" panose="02020603050405020304" pitchFamily="18" charset="0"/>
              </a:rPr>
              <a:t>r</a:t>
            </a:r>
            <a:r>
              <a:rPr lang="en-US" altLang="en-US" dirty="0">
                <a:latin typeface="+mn-lt"/>
              </a:rPr>
              <a:t>.</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For a given set of measurements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sz="1200" i="1" dirty="0">
                <a:latin typeface="Times New Roman" panose="02020603050405020304" pitchFamily="18" charset="0"/>
                <a:cs typeface="Times New Roman" panose="02020603050405020304" pitchFamily="18" charset="0"/>
              </a:rPr>
              <a:t> </a:t>
            </a:r>
            <a:r>
              <a:rPr lang="en-US" altLang="en-US" dirty="0">
                <a:latin typeface="+mn-lt"/>
              </a:rPr>
              <a:t>, the likelihood function is a function of the parameter </a:t>
            </a:r>
            <a:r>
              <a:rPr lang="en-US" altLang="en-US" i="1" dirty="0">
                <a:latin typeface="Times New Roman" panose="02020603050405020304" pitchFamily="18" charset="0"/>
                <a:cs typeface="Times New Roman" panose="02020603050405020304" pitchFamily="18" charset="0"/>
              </a:rPr>
              <a:t>r</a:t>
            </a:r>
            <a:r>
              <a:rPr lang="en-US" altLang="en-US" sz="1200" dirty="0">
                <a:latin typeface="+mn-lt"/>
              </a:rPr>
              <a:t> </a:t>
            </a:r>
            <a:r>
              <a:rPr lang="en-US" altLang="en-US" dirty="0">
                <a:latin typeface="+mn-lt"/>
              </a:rPr>
              <a:t>.</a:t>
            </a:r>
          </a:p>
        </p:txBody>
      </p:sp>
      <p:pic>
        <p:nvPicPr>
          <p:cNvPr id="2" name="Picture 1">
            <a:extLst>
              <a:ext uri="{FF2B5EF4-FFF2-40B4-BE49-F238E27FC236}">
                <a16:creationId xmlns:a16="http://schemas.microsoft.com/office/drawing/2014/main" id="{570737B3-55A2-3247-8160-72D5060F102B}"/>
              </a:ext>
            </a:extLst>
          </p:cNvPr>
          <p:cNvPicPr>
            <a:picLocks noChangeAspect="1"/>
          </p:cNvPicPr>
          <p:nvPr/>
        </p:nvPicPr>
        <p:blipFill>
          <a:blip r:embed="rId4"/>
          <a:stretch>
            <a:fillRect/>
          </a:stretch>
        </p:blipFill>
        <p:spPr>
          <a:xfrm>
            <a:off x="675860" y="1399358"/>
            <a:ext cx="6340801" cy="794607"/>
          </a:xfrm>
          <a:prstGeom prst="rect">
            <a:avLst/>
          </a:prstGeom>
        </p:spPr>
      </p:pic>
      <p:sp>
        <p:nvSpPr>
          <p:cNvPr id="10" name="Rounded Rectangle 9">
            <a:extLst>
              <a:ext uri="{FF2B5EF4-FFF2-40B4-BE49-F238E27FC236}">
                <a16:creationId xmlns:a16="http://schemas.microsoft.com/office/drawing/2014/main" id="{1A9B5B4F-0537-CC43-A22E-CA76A3EA68BB}"/>
              </a:ext>
            </a:extLst>
          </p:cNvPr>
          <p:cNvSpPr/>
          <p:nvPr/>
        </p:nvSpPr>
        <p:spPr>
          <a:xfrm>
            <a:off x="4317440" y="1516558"/>
            <a:ext cx="1064827" cy="5030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Box 4">
            <a:extLst>
              <a:ext uri="{FF2B5EF4-FFF2-40B4-BE49-F238E27FC236}">
                <a16:creationId xmlns:a16="http://schemas.microsoft.com/office/drawing/2014/main" id="{7E40324A-3A3D-BF4B-B6F8-C3498C9E31F5}"/>
              </a:ext>
            </a:extLst>
          </p:cNvPr>
          <p:cNvSpPr txBox="1">
            <a:spLocks noChangeArrowheads="1"/>
          </p:cNvSpPr>
          <p:nvPr/>
        </p:nvSpPr>
        <p:spPr bwMode="auto">
          <a:xfrm>
            <a:off x="3745593" y="738716"/>
            <a:ext cx="5207574"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Probability (density) to obtain exactly the value </a:t>
            </a:r>
            <a:r>
              <a:rPr lang="en-US" altLang="en-US" sz="2000" i="1" dirty="0" err="1">
                <a:solidFill>
                  <a:srgbClr val="FF0000"/>
                </a:solidFill>
                <a:latin typeface="Times New Roman" panose="02020603050405020304" pitchFamily="18" charset="0"/>
                <a:cs typeface="Times New Roman" panose="02020603050405020304" pitchFamily="18" charset="0"/>
              </a:rPr>
              <a:t>x</a:t>
            </a:r>
            <a:r>
              <a:rPr lang="en-US" altLang="en-US" sz="2000" i="1" baseline="-25000" dirty="0" err="1">
                <a:solidFill>
                  <a:srgbClr val="FF0000"/>
                </a:solidFill>
                <a:latin typeface="Times New Roman" panose="02020603050405020304" pitchFamily="18" charset="0"/>
                <a:cs typeface="Times New Roman" panose="02020603050405020304" pitchFamily="18" charset="0"/>
              </a:rPr>
              <a:t>n</a:t>
            </a:r>
            <a:r>
              <a:rPr lang="en-US" altLang="en-US" sz="2000" dirty="0">
                <a:solidFill>
                  <a:srgbClr val="FF0000"/>
                </a:solidFill>
                <a:latin typeface="+mn-lt"/>
              </a:rPr>
              <a:t> in the n-</a:t>
            </a:r>
            <a:r>
              <a:rPr lang="en-US" altLang="en-US" sz="2000" dirty="0" err="1">
                <a:solidFill>
                  <a:srgbClr val="FF0000"/>
                </a:solidFill>
                <a:latin typeface="+mn-lt"/>
              </a:rPr>
              <a:t>th</a:t>
            </a:r>
            <a:r>
              <a:rPr lang="en-US" altLang="en-US" sz="2000" dirty="0">
                <a:solidFill>
                  <a:srgbClr val="FF0000"/>
                </a:solidFill>
                <a:latin typeface="+mn-lt"/>
              </a:rPr>
              <a:t> measurement</a:t>
            </a:r>
            <a:endParaRPr lang="en-US" altLang="en-US" sz="2000" dirty="0">
              <a:solidFill>
                <a:srgbClr val="FF0000"/>
              </a:solidFill>
              <a:latin typeface="Lucida Calligraphy" panose="03010101010101010101" pitchFamily="66" charset="77"/>
            </a:endParaRPr>
          </a:p>
        </p:txBody>
      </p:sp>
      <p:cxnSp>
        <p:nvCxnSpPr>
          <p:cNvPr id="4" name="Straight Connector 3">
            <a:extLst>
              <a:ext uri="{FF2B5EF4-FFF2-40B4-BE49-F238E27FC236}">
                <a16:creationId xmlns:a16="http://schemas.microsoft.com/office/drawing/2014/main" id="{03541103-2423-6547-873F-B77FA2445229}"/>
              </a:ext>
            </a:extLst>
          </p:cNvPr>
          <p:cNvCxnSpPr>
            <a:stCxn id="10" idx="0"/>
          </p:cNvCxnSpPr>
          <p:nvPr/>
        </p:nvCxnSpPr>
        <p:spPr>
          <a:xfrm flipH="1" flipV="1">
            <a:off x="4849853" y="1272209"/>
            <a:ext cx="1" cy="244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 to ML Method</a:t>
            </a:r>
            <a:endParaRPr lang="en-GB" altLang="en-US" sz="3200" b="1" dirty="0"/>
          </a:p>
        </p:txBody>
      </p:sp>
      <p:sp>
        <p:nvSpPr>
          <p:cNvPr id="8" name="Rectangle 16">
            <a:extLst>
              <a:ext uri="{FF2B5EF4-FFF2-40B4-BE49-F238E27FC236}">
                <a16:creationId xmlns:a16="http://schemas.microsoft.com/office/drawing/2014/main" id="{75524137-8BAA-CF4D-ADF5-8FC817C0C612}"/>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5</a:t>
            </a:fld>
            <a:endParaRPr lang="en-US" altLang="en-US" sz="1200" dirty="0">
              <a:solidFill>
                <a:srgbClr val="595959"/>
              </a:solidFill>
              <a:cs typeface="Arial" panose="020B0604020202020204" pitchFamily="34" charset="0"/>
            </a:endParaRPr>
          </a:p>
        </p:txBody>
      </p:sp>
      <p:pic>
        <p:nvPicPr>
          <p:cNvPr id="9" name="Picture 8">
            <a:extLst>
              <a:ext uri="{FF2B5EF4-FFF2-40B4-BE49-F238E27FC236}">
                <a16:creationId xmlns:a16="http://schemas.microsoft.com/office/drawing/2014/main" id="{25FE24B0-A3DA-B04C-8710-2199DA89A7B8}"/>
              </a:ext>
            </a:extLst>
          </p:cNvPr>
          <p:cNvPicPr>
            <a:picLocks noChangeAspect="1"/>
          </p:cNvPicPr>
          <p:nvPr/>
        </p:nvPicPr>
        <p:blipFill>
          <a:blip r:embed="rId3"/>
          <a:stretch>
            <a:fillRect/>
          </a:stretch>
        </p:blipFill>
        <p:spPr>
          <a:xfrm>
            <a:off x="-145348" y="6340839"/>
            <a:ext cx="621869" cy="621869"/>
          </a:xfrm>
          <a:prstGeom prst="rect">
            <a:avLst/>
          </a:prstGeom>
        </p:spPr>
      </p:pic>
      <p:sp>
        <p:nvSpPr>
          <p:cNvPr id="10" name="Text Box 4">
            <a:extLst>
              <a:ext uri="{FF2B5EF4-FFF2-40B4-BE49-F238E27FC236}">
                <a16:creationId xmlns:a16="http://schemas.microsoft.com/office/drawing/2014/main" id="{4E39ADB8-B163-CD4B-81D9-EEC010FF4637}"/>
              </a:ext>
            </a:extLst>
          </p:cNvPr>
          <p:cNvSpPr txBox="1">
            <a:spLocks noChangeArrowheads="1"/>
          </p:cNvSpPr>
          <p:nvPr/>
        </p:nvSpPr>
        <p:spPr bwMode="auto">
          <a:xfrm>
            <a:off x="346073" y="824766"/>
            <a:ext cx="8442325" cy="532402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The function </a:t>
            </a:r>
            <a:r>
              <a:rPr lang="en-US" altLang="en-US" i="1" dirty="0">
                <a:latin typeface="Times New Roman" panose="02020603050405020304" pitchFamily="18" charset="0"/>
                <a:cs typeface="Times New Roman" panose="02020603050405020304" pitchFamily="18" charset="0"/>
              </a:rPr>
              <a:t>L(r)</a:t>
            </a:r>
            <a:r>
              <a:rPr lang="en-US" altLang="en-US" dirty="0">
                <a:latin typeface="Times New Roman" panose="02020603050405020304" pitchFamily="18" charset="0"/>
                <a:cs typeface="Times New Roman" panose="02020603050405020304" pitchFamily="18" charset="0"/>
              </a:rPr>
              <a:t> </a:t>
            </a:r>
            <a:r>
              <a:rPr lang="en-US" altLang="en-US" dirty="0">
                <a:latin typeface="+mn-lt"/>
              </a:rPr>
              <a:t>is not a probability density in the parameter </a:t>
            </a:r>
            <a:r>
              <a:rPr lang="en-US" altLang="en-US" i="1" dirty="0">
                <a:latin typeface="Times New Roman" panose="02020603050405020304" pitchFamily="18" charset="0"/>
                <a:cs typeface="Times New Roman" panose="02020603050405020304" pitchFamily="18" charset="0"/>
              </a:rPr>
              <a:t>r</a:t>
            </a:r>
            <a:r>
              <a:rPr lang="en-US" altLang="en-US" i="1" dirty="0">
                <a:latin typeface="+mn-lt"/>
                <a:cs typeface="Times New Roman" panose="02020603050405020304" pitchFamily="18" charset="0"/>
              </a:rPr>
              <a:t> </a:t>
            </a:r>
            <a:r>
              <a:rPr lang="en-US" altLang="en-US" dirty="0">
                <a:latin typeface="+mn-lt"/>
              </a:rPr>
              <a:t>, however, but it is a probability density in the measurements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dirty="0">
                <a:latin typeface="+mn-lt"/>
              </a:rPr>
              <a:t> .</a:t>
            </a:r>
          </a:p>
          <a:p>
            <a:pPr eaLnBrk="1" hangingPunct="1">
              <a:lnSpc>
                <a:spcPct val="93000"/>
              </a:lnSpc>
              <a:buClr>
                <a:srgbClr val="000000"/>
              </a:buClr>
              <a:buSzPct val="85000"/>
            </a:pPr>
            <a:endParaRPr lang="en-US" altLang="en-US" sz="1200" dirty="0">
              <a:latin typeface="+mn-lt"/>
            </a:endParaRPr>
          </a:p>
          <a:p>
            <a:pPr eaLnBrk="1" hangingPunct="1">
              <a:lnSpc>
                <a:spcPct val="93000"/>
              </a:lnSpc>
              <a:buClr>
                <a:srgbClr val="000000"/>
              </a:buClr>
              <a:buSzPct val="85000"/>
            </a:pPr>
            <a:r>
              <a:rPr lang="en-US" altLang="en-US" dirty="0">
                <a:latin typeface="+mn-lt"/>
              </a:rPr>
              <a:t>Why is this important ?</a:t>
            </a:r>
          </a:p>
          <a:p>
            <a:pPr eaLnBrk="1" hangingPunct="1">
              <a:lnSpc>
                <a:spcPct val="93000"/>
              </a:lnSpc>
              <a:buClr>
                <a:srgbClr val="000000"/>
              </a:buClr>
              <a:buSzPct val="85000"/>
            </a:pPr>
            <a:endParaRPr lang="en-US" altLang="en-US" sz="1200" dirty="0">
              <a:latin typeface="+mn-lt"/>
            </a:endParaRPr>
          </a:p>
          <a:p>
            <a:pPr eaLnBrk="1" hangingPunct="1">
              <a:lnSpc>
                <a:spcPct val="93000"/>
              </a:lnSpc>
              <a:buClr>
                <a:srgbClr val="000000"/>
              </a:buClr>
              <a:buSzPct val="85000"/>
            </a:pPr>
            <a:r>
              <a:rPr lang="en-US" altLang="en-US" dirty="0">
                <a:latin typeface="+mn-lt"/>
              </a:rPr>
              <a:t>Because a probability density in </a:t>
            </a:r>
            <a:r>
              <a:rPr lang="en-US" altLang="en-US" i="1" dirty="0">
                <a:latin typeface="Times New Roman" panose="02020603050405020304" pitchFamily="18" charset="0"/>
                <a:cs typeface="Times New Roman" panose="02020603050405020304" pitchFamily="18" charset="0"/>
              </a:rPr>
              <a:t>r</a:t>
            </a:r>
            <a:r>
              <a:rPr lang="en-US" altLang="en-US" dirty="0">
                <a:latin typeface="+mn-lt"/>
              </a:rPr>
              <a:t> would have a different </a:t>
            </a:r>
            <a:r>
              <a:rPr lang="en-US" altLang="en-US" b="1" dirty="0">
                <a:latin typeface="+mn-lt"/>
              </a:rPr>
              <a:t>normalization</a:t>
            </a:r>
            <a:r>
              <a:rPr lang="en-US" altLang="en-US" dirty="0">
                <a:latin typeface="+mn-lt"/>
              </a:rPr>
              <a:t> than a probability density in the measurements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dirty="0">
                <a:latin typeface="+mn-lt"/>
                <a:cs typeface="Times New Roman" panose="02020603050405020304" pitchFamily="18" charset="0"/>
              </a:rPr>
              <a:t> </a:t>
            </a:r>
            <a:r>
              <a:rPr lang="en-US" altLang="en-US" dirty="0">
                <a:latin typeface="+mn-lt"/>
              </a:rPr>
              <a:t>.</a:t>
            </a:r>
          </a:p>
          <a:p>
            <a:pPr eaLnBrk="1" hangingPunct="1">
              <a:lnSpc>
                <a:spcPct val="93000"/>
              </a:lnSpc>
              <a:buClr>
                <a:srgbClr val="000000"/>
              </a:buClr>
              <a:buSzPct val="85000"/>
            </a:pPr>
            <a:endParaRPr lang="en-US" altLang="en-US" sz="1200" dirty="0">
              <a:latin typeface="+mn-lt"/>
            </a:endParaRPr>
          </a:p>
          <a:p>
            <a:pPr eaLnBrk="1" hangingPunct="1">
              <a:lnSpc>
                <a:spcPct val="93000"/>
              </a:lnSpc>
              <a:buClr>
                <a:srgbClr val="000000"/>
              </a:buClr>
              <a:buSzPct val="85000"/>
            </a:pPr>
            <a:r>
              <a:rPr lang="en-US" altLang="en-US" dirty="0">
                <a:latin typeface="+mn-lt"/>
              </a:rPr>
              <a:t>It is important to ensure that the likelihood function </a:t>
            </a:r>
            <a:r>
              <a:rPr lang="en-US" altLang="en-US" i="1" dirty="0">
                <a:latin typeface="Times New Roman" panose="02020603050405020304" pitchFamily="18" charset="0"/>
                <a:cs typeface="Times New Roman" panose="02020603050405020304" pitchFamily="18" charset="0"/>
              </a:rPr>
              <a:t>L(r)</a:t>
            </a:r>
            <a:r>
              <a:rPr lang="en-US" altLang="en-US" dirty="0">
                <a:latin typeface="+mn-lt"/>
              </a:rPr>
              <a:t> has the proper normalization, of a probability density in the measurements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sz="1200" dirty="0">
                <a:latin typeface="+mn-lt"/>
              </a:rPr>
              <a:t> </a:t>
            </a:r>
            <a:r>
              <a:rPr lang="en-US" altLang="en-US" dirty="0">
                <a:latin typeface="+mn-lt"/>
              </a:rPr>
              <a:t>, for all values of </a:t>
            </a:r>
            <a:r>
              <a:rPr lang="en-US" altLang="en-US" i="1" dirty="0">
                <a:latin typeface="Times New Roman" panose="02020603050405020304" pitchFamily="18" charset="0"/>
                <a:cs typeface="Times New Roman" panose="02020603050405020304" pitchFamily="18" charset="0"/>
              </a:rPr>
              <a:t>r</a:t>
            </a:r>
          </a:p>
          <a:p>
            <a:pPr eaLnBrk="1" hangingPunct="1">
              <a:lnSpc>
                <a:spcPct val="93000"/>
              </a:lnSpc>
              <a:buClr>
                <a:srgbClr val="000000"/>
              </a:buClr>
              <a:buSzPct val="85000"/>
            </a:pPr>
            <a:endParaRPr lang="en-US" altLang="en-US" i="1" dirty="0">
              <a:latin typeface="Times New Roman" panose="02020603050405020304" pitchFamily="18" charset="0"/>
              <a:cs typeface="Times New Roman" panose="02020603050405020304" pitchFamily="18" charset="0"/>
            </a:endParaRPr>
          </a:p>
          <a:p>
            <a:pPr eaLnBrk="1" hangingPunct="1">
              <a:lnSpc>
                <a:spcPct val="93000"/>
              </a:lnSpc>
              <a:buClr>
                <a:srgbClr val="000000"/>
              </a:buClr>
              <a:buSzPct val="85000"/>
            </a:pPr>
            <a:endParaRPr lang="en-US" altLang="en-US" i="1" dirty="0">
              <a:latin typeface="Times New Roman" panose="02020603050405020304" pitchFamily="18" charset="0"/>
              <a:cs typeface="Times New Roman" panose="02020603050405020304" pitchFamily="18" charset="0"/>
            </a:endParaRPr>
          </a:p>
          <a:p>
            <a:pPr eaLnBrk="1" hangingPunct="1">
              <a:lnSpc>
                <a:spcPct val="93000"/>
              </a:lnSpc>
              <a:buClr>
                <a:srgbClr val="000000"/>
              </a:buClr>
              <a:buSzPct val="85000"/>
            </a:pPr>
            <a:endParaRPr lang="en-US" altLang="en-US" sz="1200" i="1" dirty="0">
              <a:latin typeface="Times New Roman" panose="02020603050405020304" pitchFamily="18" charset="0"/>
              <a:cs typeface="Times New Roman" panose="02020603050405020304" pitchFamily="18" charset="0"/>
            </a:endParaRPr>
          </a:p>
          <a:p>
            <a:pPr eaLnBrk="1" hangingPunct="1">
              <a:lnSpc>
                <a:spcPct val="93000"/>
              </a:lnSpc>
              <a:buClr>
                <a:srgbClr val="000000"/>
              </a:buClr>
              <a:buSzPct val="85000"/>
            </a:pPr>
            <a:r>
              <a:rPr lang="en-US" altLang="en-US" dirty="0">
                <a:latin typeface="+mn-lt"/>
                <a:cs typeface="Times New Roman" panose="02020603050405020304" pitchFamily="18" charset="0"/>
              </a:rPr>
              <a:t>which is fulfilled if the probability densities for all individual measurements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dirty="0">
                <a:latin typeface="+mn-lt"/>
                <a:cs typeface="Times New Roman" panose="02020603050405020304" pitchFamily="18" charset="0"/>
              </a:rPr>
              <a:t> in the likelihood function satisfy the normalization condition</a:t>
            </a:r>
          </a:p>
        </p:txBody>
      </p:sp>
      <p:pic>
        <p:nvPicPr>
          <p:cNvPr id="3" name="Picture 2">
            <a:extLst>
              <a:ext uri="{FF2B5EF4-FFF2-40B4-BE49-F238E27FC236}">
                <a16:creationId xmlns:a16="http://schemas.microsoft.com/office/drawing/2014/main" id="{0210CB09-CF43-FF40-90F9-E69A26A0B962}"/>
              </a:ext>
            </a:extLst>
          </p:cNvPr>
          <p:cNvPicPr>
            <a:picLocks noChangeAspect="1"/>
          </p:cNvPicPr>
          <p:nvPr/>
        </p:nvPicPr>
        <p:blipFill>
          <a:blip r:embed="rId4"/>
          <a:stretch>
            <a:fillRect/>
          </a:stretch>
        </p:blipFill>
        <p:spPr>
          <a:xfrm>
            <a:off x="1736365" y="5881686"/>
            <a:ext cx="1805487" cy="534959"/>
          </a:xfrm>
          <a:prstGeom prst="rect">
            <a:avLst/>
          </a:prstGeom>
        </p:spPr>
      </p:pic>
      <p:sp>
        <p:nvSpPr>
          <p:cNvPr id="11" name="Text Box 4">
            <a:extLst>
              <a:ext uri="{FF2B5EF4-FFF2-40B4-BE49-F238E27FC236}">
                <a16:creationId xmlns:a16="http://schemas.microsoft.com/office/drawing/2014/main" id="{71D66299-8540-0D43-8A12-C9C305BDE8E9}"/>
              </a:ext>
            </a:extLst>
          </p:cNvPr>
          <p:cNvSpPr txBox="1">
            <a:spLocks noChangeArrowheads="1"/>
          </p:cNvSpPr>
          <p:nvPr/>
        </p:nvSpPr>
        <p:spPr bwMode="auto">
          <a:xfrm>
            <a:off x="4378710" y="5968150"/>
            <a:ext cx="2244727"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for all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sz="1200" dirty="0">
                <a:latin typeface="+mn-lt"/>
              </a:rPr>
              <a:t> </a:t>
            </a:r>
            <a:r>
              <a:rPr lang="en-US" altLang="en-US" dirty="0">
                <a:latin typeface="+mn-lt"/>
              </a:rPr>
              <a:t> and all </a:t>
            </a:r>
            <a:r>
              <a:rPr lang="en-US" altLang="en-US" i="1" dirty="0">
                <a:latin typeface="Times New Roman" panose="02020603050405020304" pitchFamily="18" charset="0"/>
                <a:cs typeface="Times New Roman" panose="02020603050405020304" pitchFamily="18" charset="0"/>
              </a:rPr>
              <a:t>r</a:t>
            </a:r>
            <a:endParaRPr lang="en-US" alt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DE0FF2F-AF30-364E-AA57-8EBE0691BD15}"/>
              </a:ext>
            </a:extLst>
          </p:cNvPr>
          <p:cNvPicPr>
            <a:picLocks noChangeAspect="1"/>
          </p:cNvPicPr>
          <p:nvPr/>
        </p:nvPicPr>
        <p:blipFill>
          <a:blip r:embed="rId5"/>
          <a:stretch>
            <a:fillRect/>
          </a:stretch>
        </p:blipFill>
        <p:spPr>
          <a:xfrm>
            <a:off x="547851" y="4238008"/>
            <a:ext cx="8206923" cy="524823"/>
          </a:xfrm>
          <a:prstGeom prst="rect">
            <a:avLst/>
          </a:prstGeom>
        </p:spPr>
      </p:pic>
    </p:spTree>
    <p:extLst>
      <p:ext uri="{BB962C8B-B14F-4D97-AF65-F5344CB8AC3E}">
        <p14:creationId xmlns:p14="http://schemas.microsoft.com/office/powerpoint/2010/main" val="176494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 to ML Method</a:t>
            </a:r>
            <a:endParaRPr lang="en-GB" altLang="en-US" sz="3200" b="1" dirty="0"/>
          </a:p>
        </p:txBody>
      </p:sp>
      <p:sp>
        <p:nvSpPr>
          <p:cNvPr id="8" name="Rectangle 16">
            <a:extLst>
              <a:ext uri="{FF2B5EF4-FFF2-40B4-BE49-F238E27FC236}">
                <a16:creationId xmlns:a16="http://schemas.microsoft.com/office/drawing/2014/main" id="{75524137-8BAA-CF4D-ADF5-8FC817C0C612}"/>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6</a:t>
            </a:fld>
            <a:endParaRPr lang="en-US" altLang="en-US" sz="1200" dirty="0">
              <a:solidFill>
                <a:srgbClr val="595959"/>
              </a:solidFill>
              <a:cs typeface="Arial" panose="020B0604020202020204" pitchFamily="34" charset="0"/>
            </a:endParaRPr>
          </a:p>
        </p:txBody>
      </p:sp>
      <p:pic>
        <p:nvPicPr>
          <p:cNvPr id="9" name="Picture 8">
            <a:extLst>
              <a:ext uri="{FF2B5EF4-FFF2-40B4-BE49-F238E27FC236}">
                <a16:creationId xmlns:a16="http://schemas.microsoft.com/office/drawing/2014/main" id="{25FE24B0-A3DA-B04C-8710-2199DA89A7B8}"/>
              </a:ext>
            </a:extLst>
          </p:cNvPr>
          <p:cNvPicPr>
            <a:picLocks noChangeAspect="1"/>
          </p:cNvPicPr>
          <p:nvPr/>
        </p:nvPicPr>
        <p:blipFill>
          <a:blip r:embed="rId3"/>
          <a:stretch>
            <a:fillRect/>
          </a:stretch>
        </p:blipFill>
        <p:spPr>
          <a:xfrm>
            <a:off x="-145348" y="6340839"/>
            <a:ext cx="621869" cy="621869"/>
          </a:xfrm>
          <a:prstGeom prst="rect">
            <a:avLst/>
          </a:prstGeom>
        </p:spPr>
      </p:pic>
      <p:sp>
        <p:nvSpPr>
          <p:cNvPr id="10" name="Text Box 4">
            <a:extLst>
              <a:ext uri="{FF2B5EF4-FFF2-40B4-BE49-F238E27FC236}">
                <a16:creationId xmlns:a16="http://schemas.microsoft.com/office/drawing/2014/main" id="{4E39ADB8-B163-CD4B-81D9-EEC010FF4637}"/>
              </a:ext>
            </a:extLst>
          </p:cNvPr>
          <p:cNvSpPr txBox="1">
            <a:spLocks noChangeArrowheads="1"/>
          </p:cNvSpPr>
          <p:nvPr/>
        </p:nvSpPr>
        <p:spPr bwMode="auto">
          <a:xfrm>
            <a:off x="346073" y="824766"/>
            <a:ext cx="8442325" cy="377840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According to the </a:t>
            </a:r>
            <a:r>
              <a:rPr lang="en-US" altLang="en-US" b="1" dirty="0">
                <a:latin typeface="+mn-lt"/>
              </a:rPr>
              <a:t>maximum likelihood principle</a:t>
            </a:r>
            <a:r>
              <a:rPr lang="en-US" altLang="en-US" dirty="0">
                <a:latin typeface="+mn-lt"/>
                <a:cs typeface="Times New Roman" panose="02020603050405020304" pitchFamily="18" charset="0"/>
              </a:rPr>
              <a:t>, the best estimate for the parameter </a:t>
            </a:r>
            <a:r>
              <a:rPr lang="en-US" altLang="en-US" i="1" dirty="0">
                <a:latin typeface="Times New Roman" panose="02020603050405020304" pitchFamily="18" charset="0"/>
                <a:cs typeface="Times New Roman" panose="02020603050405020304" pitchFamily="18" charset="0"/>
              </a:rPr>
              <a:t>r</a:t>
            </a:r>
            <a:r>
              <a:rPr lang="en-US" altLang="en-US" dirty="0">
                <a:latin typeface="+mn-lt"/>
                <a:cs typeface="Times New Roman" panose="02020603050405020304" pitchFamily="18" charset="0"/>
              </a:rPr>
              <a:t> is the value for which the likelihood function reaches its maximum, </a:t>
            </a:r>
            <a:r>
              <a:rPr lang="en-US" altLang="en-US" i="1" dirty="0">
                <a:latin typeface="+mn-lt"/>
                <a:cs typeface="Times New Roman" panose="02020603050405020304" pitchFamily="18" charset="0"/>
              </a:rPr>
              <a:t>i.e.</a:t>
            </a:r>
            <a:r>
              <a:rPr lang="en-US" altLang="en-US" dirty="0">
                <a:latin typeface="+mn-lt"/>
                <a:cs typeface="Times New Roman" panose="02020603050405020304" pitchFamily="18" charset="0"/>
              </a:rPr>
              <a:t> the value of </a:t>
            </a:r>
            <a:r>
              <a:rPr lang="en-US" altLang="en-US" i="1" dirty="0">
                <a:latin typeface="Times New Roman" panose="02020603050405020304" pitchFamily="18" charset="0"/>
                <a:cs typeface="Times New Roman" panose="02020603050405020304" pitchFamily="18" charset="0"/>
              </a:rPr>
              <a:t>r</a:t>
            </a:r>
            <a:r>
              <a:rPr lang="en-US" altLang="en-US" dirty="0">
                <a:latin typeface="+mn-lt"/>
                <a:cs typeface="Times New Roman" panose="02020603050405020304" pitchFamily="18" charset="0"/>
              </a:rPr>
              <a:t> that maximizes the probability to observe exactly the measured values </a:t>
            </a:r>
            <a:r>
              <a:rPr lang="en-US" altLang="en-US" i="1" dirty="0">
                <a:latin typeface="Times New Roman" panose="02020603050405020304" pitchFamily="18" charset="0"/>
                <a:cs typeface="Times New Roman" panose="02020603050405020304" pitchFamily="18" charset="0"/>
              </a:rPr>
              <a:t>x</a:t>
            </a:r>
            <a:r>
              <a:rPr lang="en-US" altLang="en-US" i="1" baseline="-25000" dirty="0">
                <a:latin typeface="Times New Roman" panose="02020603050405020304" pitchFamily="18" charset="0"/>
                <a:cs typeface="Times New Roman" panose="02020603050405020304" pitchFamily="18" charset="0"/>
              </a:rPr>
              <a:t>i</a:t>
            </a:r>
            <a:r>
              <a:rPr lang="en-US" altLang="en-US" sz="1200" dirty="0">
                <a:latin typeface="Times New Roman" panose="02020603050405020304" pitchFamily="18" charset="0"/>
                <a:cs typeface="Times New Roman" panose="02020603050405020304" pitchFamily="18" charset="0"/>
              </a:rPr>
              <a:t> </a:t>
            </a:r>
            <a:r>
              <a:rPr lang="en-US" altLang="en-US" dirty="0">
                <a:latin typeface="+mn-lt"/>
                <a:cs typeface="Times New Roman" panose="02020603050405020304" pitchFamily="18" charset="0"/>
              </a:rPr>
              <a:t>.</a:t>
            </a:r>
          </a:p>
          <a:p>
            <a:pPr eaLnBrk="1" hangingPunct="1">
              <a:lnSpc>
                <a:spcPct val="93000"/>
              </a:lnSpc>
              <a:buClr>
                <a:srgbClr val="000000"/>
              </a:buClr>
              <a:buSzPct val="85000"/>
            </a:pPr>
            <a:endParaRPr lang="en-US" altLang="en-US" dirty="0">
              <a:latin typeface="+mn-lt"/>
              <a:cs typeface="Times New Roman" panose="02020603050405020304" pitchFamily="18" charset="0"/>
            </a:endParaRPr>
          </a:p>
          <a:p>
            <a:pPr eaLnBrk="1" hangingPunct="1">
              <a:lnSpc>
                <a:spcPct val="93000"/>
              </a:lnSpc>
              <a:buClr>
                <a:srgbClr val="000000"/>
              </a:buClr>
              <a:buSzPct val="85000"/>
            </a:pPr>
            <a:r>
              <a:rPr lang="en-US" altLang="en-US" dirty="0">
                <a:latin typeface="+mn-lt"/>
                <a:cs typeface="Times New Roman" panose="02020603050405020304" pitchFamily="18" charset="0"/>
              </a:rPr>
              <a:t>This implies:</a:t>
            </a:r>
          </a:p>
          <a:p>
            <a:pPr eaLnBrk="1" hangingPunct="1">
              <a:lnSpc>
                <a:spcPct val="93000"/>
              </a:lnSpc>
              <a:buClr>
                <a:srgbClr val="000000"/>
              </a:buClr>
              <a:buSzPct val="85000"/>
            </a:pPr>
            <a:endParaRPr lang="en-US" altLang="en-US" dirty="0">
              <a:latin typeface="+mn-lt"/>
              <a:cs typeface="Times New Roman" panose="02020603050405020304" pitchFamily="18" charset="0"/>
            </a:endParaRPr>
          </a:p>
          <a:p>
            <a:pPr eaLnBrk="1" hangingPunct="1">
              <a:lnSpc>
                <a:spcPct val="93000"/>
              </a:lnSpc>
              <a:buClr>
                <a:srgbClr val="000000"/>
              </a:buClr>
              <a:buSzPct val="85000"/>
            </a:pPr>
            <a:r>
              <a:rPr lang="en-US" altLang="en-US" dirty="0">
                <a:latin typeface="+mn-lt"/>
                <a:cs typeface="Times New Roman" panose="02020603050405020304" pitchFamily="18" charset="0"/>
              </a:rPr>
              <a:t>The value of </a:t>
            </a:r>
            <a:r>
              <a:rPr lang="en-US" altLang="en-US" i="1" dirty="0">
                <a:latin typeface="Times New Roman" panose="02020603050405020304" pitchFamily="18" charset="0"/>
                <a:cs typeface="Times New Roman" panose="02020603050405020304" pitchFamily="18" charset="0"/>
              </a:rPr>
              <a:t>r</a:t>
            </a:r>
            <a:r>
              <a:rPr lang="en-US" altLang="en-US" dirty="0">
                <a:latin typeface="+mn-lt"/>
                <a:cs typeface="Times New Roman" panose="02020603050405020304" pitchFamily="18" charset="0"/>
              </a:rPr>
              <a:t> that maximizes </a:t>
            </a:r>
            <a:r>
              <a:rPr lang="en-US" altLang="en-US" i="1" dirty="0">
                <a:latin typeface="Times New Roman" panose="02020603050405020304" pitchFamily="18" charset="0"/>
                <a:cs typeface="Times New Roman" panose="02020603050405020304" pitchFamily="18" charset="0"/>
              </a:rPr>
              <a:t>L(r) </a:t>
            </a:r>
            <a:r>
              <a:rPr lang="en-US" altLang="en-US" dirty="0">
                <a:latin typeface="+mn-lt"/>
                <a:cs typeface="Times New Roman" panose="02020603050405020304" pitchFamily="18" charset="0"/>
              </a:rPr>
              <a:t>is denoted by the symbol</a:t>
            </a:r>
          </a:p>
          <a:p>
            <a:pPr eaLnBrk="1" hangingPunct="1">
              <a:lnSpc>
                <a:spcPct val="93000"/>
              </a:lnSpc>
              <a:buClr>
                <a:srgbClr val="000000"/>
              </a:buClr>
              <a:buSzPct val="85000"/>
            </a:pPr>
            <a:endParaRPr lang="en-US" altLang="en-US" dirty="0">
              <a:latin typeface="+mn-lt"/>
              <a:cs typeface="Times New Roman" panose="02020603050405020304" pitchFamily="18" charset="0"/>
            </a:endParaRPr>
          </a:p>
          <a:p>
            <a:pPr eaLnBrk="1" hangingPunct="1">
              <a:lnSpc>
                <a:spcPct val="93000"/>
              </a:lnSpc>
              <a:buClr>
                <a:srgbClr val="000000"/>
              </a:buClr>
              <a:buSzPct val="85000"/>
            </a:pPr>
            <a:r>
              <a:rPr lang="en-US" altLang="en-US" dirty="0">
                <a:latin typeface="+mn-lt"/>
                <a:cs typeface="Times New Roman" panose="02020603050405020304" pitchFamily="18" charset="0"/>
              </a:rPr>
              <a:t>In case the likelihood function depends on multiple parameters </a:t>
            </a:r>
            <a:r>
              <a:rPr lang="en-US" altLang="en-US" i="1" dirty="0" err="1">
                <a:latin typeface="Times New Roman" panose="02020603050405020304" pitchFamily="18" charset="0"/>
                <a:cs typeface="Times New Roman" panose="02020603050405020304" pitchFamily="18" charset="0"/>
              </a:rPr>
              <a:t>r</a:t>
            </a:r>
            <a:r>
              <a:rPr lang="en-US" altLang="en-US" i="1" baseline="-25000" dirty="0" err="1">
                <a:latin typeface="Times New Roman" panose="02020603050405020304" pitchFamily="18" charset="0"/>
                <a:cs typeface="Times New Roman" panose="02020603050405020304" pitchFamily="18" charset="0"/>
              </a:rPr>
              <a:t>i</a:t>
            </a:r>
            <a:r>
              <a:rPr lang="en-US" altLang="en-US" sz="1200" dirty="0">
                <a:latin typeface="+mn-lt"/>
                <a:cs typeface="Times New Roman" panose="02020603050405020304" pitchFamily="18" charset="0"/>
              </a:rPr>
              <a:t> </a:t>
            </a:r>
            <a:r>
              <a:rPr lang="en-US" altLang="en-US" dirty="0">
                <a:latin typeface="+mn-lt"/>
                <a:cs typeface="Times New Roman" panose="02020603050405020304" pitchFamily="18" charset="0"/>
              </a:rPr>
              <a:t>, the above condition generalizes to </a:t>
            </a:r>
          </a:p>
        </p:txBody>
      </p:sp>
      <p:pic>
        <p:nvPicPr>
          <p:cNvPr id="2" name="Picture 1">
            <a:extLst>
              <a:ext uri="{FF2B5EF4-FFF2-40B4-BE49-F238E27FC236}">
                <a16:creationId xmlns:a16="http://schemas.microsoft.com/office/drawing/2014/main" id="{0A44313C-30EB-DB40-AA18-8B409BFB6AA6}"/>
              </a:ext>
            </a:extLst>
          </p:cNvPr>
          <p:cNvPicPr>
            <a:picLocks noChangeAspect="1"/>
          </p:cNvPicPr>
          <p:nvPr/>
        </p:nvPicPr>
        <p:blipFill>
          <a:blip r:embed="rId4"/>
          <a:stretch>
            <a:fillRect/>
          </a:stretch>
        </p:blipFill>
        <p:spPr>
          <a:xfrm>
            <a:off x="7857655" y="3184815"/>
            <a:ext cx="173127" cy="281332"/>
          </a:xfrm>
          <a:prstGeom prst="rect">
            <a:avLst/>
          </a:prstGeom>
        </p:spPr>
      </p:pic>
      <p:pic>
        <p:nvPicPr>
          <p:cNvPr id="5" name="Picture 4">
            <a:extLst>
              <a:ext uri="{FF2B5EF4-FFF2-40B4-BE49-F238E27FC236}">
                <a16:creationId xmlns:a16="http://schemas.microsoft.com/office/drawing/2014/main" id="{BC1C7B6F-6BB8-3B43-AEBD-A3645C80DEA3}"/>
              </a:ext>
            </a:extLst>
          </p:cNvPr>
          <p:cNvPicPr>
            <a:picLocks noChangeAspect="1"/>
          </p:cNvPicPr>
          <p:nvPr/>
        </p:nvPicPr>
        <p:blipFill>
          <a:blip r:embed="rId5"/>
          <a:stretch>
            <a:fillRect/>
          </a:stretch>
        </p:blipFill>
        <p:spPr>
          <a:xfrm>
            <a:off x="2187879" y="2383459"/>
            <a:ext cx="921081" cy="616724"/>
          </a:xfrm>
          <a:prstGeom prst="rect">
            <a:avLst/>
          </a:prstGeom>
        </p:spPr>
      </p:pic>
      <p:pic>
        <p:nvPicPr>
          <p:cNvPr id="6" name="Picture 5">
            <a:extLst>
              <a:ext uri="{FF2B5EF4-FFF2-40B4-BE49-F238E27FC236}">
                <a16:creationId xmlns:a16="http://schemas.microsoft.com/office/drawing/2014/main" id="{AAB8E726-BC7F-7B4D-B2D9-82CA0FDB215E}"/>
              </a:ext>
            </a:extLst>
          </p:cNvPr>
          <p:cNvPicPr>
            <a:picLocks noChangeAspect="1"/>
          </p:cNvPicPr>
          <p:nvPr/>
        </p:nvPicPr>
        <p:blipFill>
          <a:blip r:embed="rId6"/>
          <a:stretch>
            <a:fillRect/>
          </a:stretch>
        </p:blipFill>
        <p:spPr>
          <a:xfrm>
            <a:off x="844744" y="4755027"/>
            <a:ext cx="921080" cy="626954"/>
          </a:xfrm>
          <a:prstGeom prst="rect">
            <a:avLst/>
          </a:prstGeom>
        </p:spPr>
      </p:pic>
      <p:sp>
        <p:nvSpPr>
          <p:cNvPr id="13" name="Text Box 4">
            <a:extLst>
              <a:ext uri="{FF2B5EF4-FFF2-40B4-BE49-F238E27FC236}">
                <a16:creationId xmlns:a16="http://schemas.microsoft.com/office/drawing/2014/main" id="{BA621A02-E904-6C48-8D5D-67054555D66F}"/>
              </a:ext>
            </a:extLst>
          </p:cNvPr>
          <p:cNvSpPr txBox="1">
            <a:spLocks noChangeArrowheads="1"/>
          </p:cNvSpPr>
          <p:nvPr/>
        </p:nvSpPr>
        <p:spPr bwMode="auto">
          <a:xfrm>
            <a:off x="2187880" y="4889430"/>
            <a:ext cx="1088058" cy="343492"/>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for all </a:t>
            </a:r>
            <a:r>
              <a:rPr lang="en-US" altLang="en-US" i="1" dirty="0" err="1">
                <a:latin typeface="Times New Roman" panose="02020603050405020304" pitchFamily="18" charset="0"/>
                <a:cs typeface="Times New Roman" panose="02020603050405020304" pitchFamily="18" charset="0"/>
              </a:rPr>
              <a:t>r</a:t>
            </a:r>
            <a:r>
              <a:rPr lang="en-US" altLang="en-US" i="1" baseline="-25000" dirty="0" err="1">
                <a:latin typeface="Times New Roman" panose="02020603050405020304" pitchFamily="18" charset="0"/>
                <a:cs typeface="Times New Roman" panose="02020603050405020304" pitchFamily="18" charset="0"/>
              </a:rPr>
              <a:t>i</a:t>
            </a:r>
            <a:endParaRPr lang="en-US" altLang="en-US" baseline="-25000" dirty="0">
              <a:latin typeface="Times New Roman" panose="02020603050405020304" pitchFamily="18" charset="0"/>
              <a:cs typeface="Times New Roman" panose="02020603050405020304" pitchFamily="18" charset="0"/>
            </a:endParaRPr>
          </a:p>
        </p:txBody>
      </p:sp>
      <p:sp>
        <p:nvSpPr>
          <p:cNvPr id="15" name="Rounded Rectangle 14">
            <a:extLst>
              <a:ext uri="{FF2B5EF4-FFF2-40B4-BE49-F238E27FC236}">
                <a16:creationId xmlns:a16="http://schemas.microsoft.com/office/drawing/2014/main" id="{7710EE05-2227-1340-813E-B73EE6F93B5F}"/>
              </a:ext>
            </a:extLst>
          </p:cNvPr>
          <p:cNvSpPr/>
          <p:nvPr/>
        </p:nvSpPr>
        <p:spPr>
          <a:xfrm>
            <a:off x="7805956" y="3137480"/>
            <a:ext cx="296424" cy="39289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Box 4">
            <a:extLst>
              <a:ext uri="{FF2B5EF4-FFF2-40B4-BE49-F238E27FC236}">
                <a16:creationId xmlns:a16="http://schemas.microsoft.com/office/drawing/2014/main" id="{40EB220B-2037-EC43-AF0A-4C451BD89271}"/>
              </a:ext>
            </a:extLst>
          </p:cNvPr>
          <p:cNvSpPr txBox="1">
            <a:spLocks noChangeArrowheads="1"/>
          </p:cNvSpPr>
          <p:nvPr/>
        </p:nvSpPr>
        <p:spPr bwMode="auto">
          <a:xfrm>
            <a:off x="7398955" y="2566887"/>
            <a:ext cx="1613586" cy="57778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FF0000"/>
                </a:solidFill>
                <a:latin typeface="+mn-lt"/>
              </a:rPr>
              <a:t>Best estimate for parameter </a:t>
            </a:r>
            <a:r>
              <a:rPr lang="en-US" altLang="en-US" sz="2000" i="1" dirty="0">
                <a:solidFill>
                  <a:srgbClr val="FF0000"/>
                </a:solidFill>
                <a:latin typeface="Times New Roman" panose="02020603050405020304" pitchFamily="18" charset="0"/>
                <a:cs typeface="Times New Roman" panose="02020603050405020304" pitchFamily="18" charset="0"/>
              </a:rPr>
              <a:t>r</a:t>
            </a:r>
          </a:p>
        </p:txBody>
      </p:sp>
    </p:spTree>
    <p:extLst>
      <p:ext uri="{BB962C8B-B14F-4D97-AF65-F5344CB8AC3E}">
        <p14:creationId xmlns:p14="http://schemas.microsoft.com/office/powerpoint/2010/main" val="3426168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 to ML Method</a:t>
            </a:r>
            <a:endParaRPr lang="en-GB" altLang="en-US" sz="3200" b="1" dirty="0"/>
          </a:p>
        </p:txBody>
      </p:sp>
      <p:sp>
        <p:nvSpPr>
          <p:cNvPr id="8" name="Rectangle 16">
            <a:extLst>
              <a:ext uri="{FF2B5EF4-FFF2-40B4-BE49-F238E27FC236}">
                <a16:creationId xmlns:a16="http://schemas.microsoft.com/office/drawing/2014/main" id="{75524137-8BAA-CF4D-ADF5-8FC817C0C612}"/>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7</a:t>
            </a:fld>
            <a:endParaRPr lang="en-US" altLang="en-US" sz="1200" dirty="0">
              <a:solidFill>
                <a:srgbClr val="595959"/>
              </a:solidFill>
              <a:cs typeface="Arial" panose="020B0604020202020204" pitchFamily="34" charset="0"/>
            </a:endParaRPr>
          </a:p>
        </p:txBody>
      </p:sp>
      <p:pic>
        <p:nvPicPr>
          <p:cNvPr id="9" name="Picture 8">
            <a:extLst>
              <a:ext uri="{FF2B5EF4-FFF2-40B4-BE49-F238E27FC236}">
                <a16:creationId xmlns:a16="http://schemas.microsoft.com/office/drawing/2014/main" id="{25FE24B0-A3DA-B04C-8710-2199DA89A7B8}"/>
              </a:ext>
            </a:extLst>
          </p:cNvPr>
          <p:cNvPicPr>
            <a:picLocks noChangeAspect="1"/>
          </p:cNvPicPr>
          <p:nvPr/>
        </p:nvPicPr>
        <p:blipFill>
          <a:blip r:embed="rId3"/>
          <a:stretch>
            <a:fillRect/>
          </a:stretch>
        </p:blipFill>
        <p:spPr>
          <a:xfrm>
            <a:off x="-145348" y="6340839"/>
            <a:ext cx="621869" cy="621869"/>
          </a:xfrm>
          <a:prstGeom prst="rect">
            <a:avLst/>
          </a:prstGeom>
        </p:spPr>
      </p:pic>
      <p:sp>
        <p:nvSpPr>
          <p:cNvPr id="14" name="Text Box 4">
            <a:extLst>
              <a:ext uri="{FF2B5EF4-FFF2-40B4-BE49-F238E27FC236}">
                <a16:creationId xmlns:a16="http://schemas.microsoft.com/office/drawing/2014/main" id="{819A2919-120E-7243-A0DA-E7D2AD700D12}"/>
              </a:ext>
            </a:extLst>
          </p:cNvPr>
          <p:cNvSpPr txBox="1">
            <a:spLocks noChangeArrowheads="1"/>
          </p:cNvSpPr>
          <p:nvPr/>
        </p:nvSpPr>
        <p:spPr bwMode="auto">
          <a:xfrm>
            <a:off x="346074" y="856886"/>
            <a:ext cx="8442325" cy="420775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To “fit the data” means to numerically find values of the parameters </a:t>
            </a:r>
            <a:r>
              <a:rPr lang="en-US" altLang="en-US" i="1" dirty="0" err="1">
                <a:latin typeface="Times New Roman" panose="02020603050405020304" pitchFamily="18" charset="0"/>
                <a:cs typeface="Times New Roman" panose="02020603050405020304" pitchFamily="18" charset="0"/>
              </a:rPr>
              <a:t>r</a:t>
            </a:r>
            <a:r>
              <a:rPr lang="en-US" altLang="en-US" i="1" baseline="-25000"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a:t>
            </a:r>
            <a:r>
              <a:rPr lang="en-US" altLang="en-US" dirty="0">
                <a:latin typeface="+mn-lt"/>
              </a:rPr>
              <a:t>such that the likelihood function </a:t>
            </a:r>
            <a:r>
              <a:rPr lang="en-US" altLang="en-US" i="1" dirty="0">
                <a:latin typeface="Times New Roman" panose="02020603050405020304" pitchFamily="18" charset="0"/>
                <a:cs typeface="Times New Roman" panose="02020603050405020304" pitchFamily="18" charset="0"/>
              </a:rPr>
              <a:t>L(r)</a:t>
            </a:r>
            <a:r>
              <a:rPr lang="en-US" altLang="en-US" dirty="0">
                <a:latin typeface="+mn-lt"/>
              </a:rPr>
              <a:t> gets maximized </a:t>
            </a:r>
          </a:p>
          <a:p>
            <a:pPr eaLnBrk="1" hangingPunct="1">
              <a:lnSpc>
                <a:spcPct val="93000"/>
              </a:lnSpc>
              <a:buClr>
                <a:srgbClr val="000000"/>
              </a:buClr>
              <a:buSzPct val="85000"/>
            </a:pPr>
            <a:endParaRPr lang="en-US" altLang="en-US" sz="600" dirty="0">
              <a:latin typeface="+mn-lt"/>
            </a:endParaRPr>
          </a:p>
          <a:p>
            <a:pPr eaLnBrk="1" hangingPunct="1">
              <a:lnSpc>
                <a:spcPct val="93000"/>
              </a:lnSpc>
              <a:buClr>
                <a:srgbClr val="000000"/>
              </a:buClr>
              <a:buSzPct val="85000"/>
            </a:pPr>
            <a:r>
              <a:rPr lang="en-US" altLang="en-US" dirty="0">
                <a:latin typeface="+mn-lt"/>
              </a:rPr>
              <a:t>(or equivalently, that </a:t>
            </a:r>
            <a:r>
              <a:rPr lang="en-US" altLang="en-US" i="1" dirty="0">
                <a:latin typeface="Times New Roman" panose="02020603050405020304" pitchFamily="18" charset="0"/>
                <a:cs typeface="Times New Roman" panose="02020603050405020304" pitchFamily="18" charset="0"/>
              </a:rPr>
              <a:t>-2</a:t>
            </a:r>
            <a:r>
              <a:rPr lang="en-US" altLang="en-US" i="1" dirty="0">
                <a:latin typeface="+mn-lt"/>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ln(</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L(r)</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 </a:t>
            </a:r>
            <a:r>
              <a:rPr lang="en-US" altLang="en-US" dirty="0">
                <a:latin typeface="+mn-lt"/>
              </a:rPr>
              <a:t>gets minimized)</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The maximum of </a:t>
            </a:r>
            <a:r>
              <a:rPr lang="en-US" altLang="en-US" i="1" dirty="0">
                <a:latin typeface="Times New Roman" panose="02020603050405020304" pitchFamily="18" charset="0"/>
                <a:cs typeface="Times New Roman" panose="02020603050405020304" pitchFamily="18" charset="0"/>
              </a:rPr>
              <a:t>L(r)</a:t>
            </a:r>
            <a:r>
              <a:rPr lang="en-US" altLang="en-US" dirty="0">
                <a:latin typeface="+mn-lt"/>
              </a:rPr>
              <a:t> is attained at the same value of </a:t>
            </a:r>
            <a:r>
              <a:rPr lang="en-US" altLang="en-US" i="1" dirty="0" err="1">
                <a:latin typeface="Times New Roman" panose="02020603050405020304" pitchFamily="18" charset="0"/>
                <a:cs typeface="Times New Roman" panose="02020603050405020304" pitchFamily="18" charset="0"/>
              </a:rPr>
              <a:t>r</a:t>
            </a:r>
            <a:r>
              <a:rPr lang="en-US" altLang="en-US" i="1" baseline="-25000" dirty="0" err="1">
                <a:latin typeface="Times New Roman" panose="02020603050405020304" pitchFamily="18" charset="0"/>
                <a:cs typeface="Times New Roman" panose="02020603050405020304" pitchFamily="18" charset="0"/>
              </a:rPr>
              <a:t>i</a:t>
            </a:r>
            <a:r>
              <a:rPr lang="en-US" altLang="en-US" dirty="0">
                <a:latin typeface="+mn-lt"/>
              </a:rPr>
              <a:t> as the minimum </a:t>
            </a:r>
            <a:r>
              <a:rPr lang="en-US" altLang="en-US" dirty="0">
                <a:latin typeface="Times New Roman" panose="02020603050405020304" pitchFamily="18" charset="0"/>
                <a:cs typeface="Times New Roman" panose="02020603050405020304" pitchFamily="18" charset="0"/>
              </a:rPr>
              <a:t>of </a:t>
            </a:r>
            <a:r>
              <a:rPr lang="en-US" altLang="en-US" i="1" dirty="0">
                <a:latin typeface="Times New Roman" panose="02020603050405020304" pitchFamily="18" charset="0"/>
                <a:cs typeface="Times New Roman" panose="02020603050405020304" pitchFamily="18" charset="0"/>
              </a:rPr>
              <a:t>-2</a:t>
            </a:r>
            <a:r>
              <a:rPr lang="en-US" altLang="en-US" dirty="0">
                <a:latin typeface="+mn-lt"/>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ln(</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L(r)</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a:t>
            </a:r>
            <a:r>
              <a:rPr lang="en-US" altLang="en-US" sz="1200" i="1" dirty="0">
                <a:latin typeface="Times New Roman" panose="02020603050405020304" pitchFamily="18" charset="0"/>
                <a:cs typeface="Times New Roman" panose="02020603050405020304" pitchFamily="18" charset="0"/>
              </a:rPr>
              <a:t> </a:t>
            </a:r>
            <a:r>
              <a:rPr lang="en-US" altLang="en-US" dirty="0">
                <a:latin typeface="+mn-lt"/>
                <a:cs typeface="Times New Roman" panose="02020603050405020304" pitchFamily="18" charset="0"/>
              </a:rPr>
              <a:t>, due to the fact that the logarithm is a monotonic function</a:t>
            </a:r>
            <a:r>
              <a:rPr lang="en-US" altLang="en-US" i="1" dirty="0">
                <a:latin typeface="Times New Roman" panose="02020603050405020304" pitchFamily="18" charset="0"/>
                <a:cs typeface="Times New Roman" panose="02020603050405020304" pitchFamily="18" charset="0"/>
              </a:rPr>
              <a:t> </a:t>
            </a:r>
          </a:p>
          <a:p>
            <a:pPr eaLnBrk="1" hangingPunct="1">
              <a:lnSpc>
                <a:spcPct val="93000"/>
              </a:lnSpc>
              <a:buClr>
                <a:srgbClr val="000000"/>
              </a:buClr>
              <a:buSzPct val="85000"/>
            </a:pPr>
            <a:endParaRPr lang="en-US" altLang="en-US" i="1" dirty="0">
              <a:latin typeface="Times New Roman" panose="02020603050405020304" pitchFamily="18" charset="0"/>
              <a:cs typeface="Times New Roman" panose="02020603050405020304" pitchFamily="18" charset="0"/>
            </a:endParaRPr>
          </a:p>
          <a:p>
            <a:pPr eaLnBrk="1" hangingPunct="1">
              <a:lnSpc>
                <a:spcPct val="93000"/>
              </a:lnSpc>
              <a:buClr>
                <a:srgbClr val="000000"/>
              </a:buClr>
              <a:buSzPct val="85000"/>
            </a:pPr>
            <a:r>
              <a:rPr lang="en-US" altLang="en-US" dirty="0">
                <a:latin typeface="+mn-lt"/>
                <a:cs typeface="Times New Roman" panose="02020603050405020304" pitchFamily="18" charset="0"/>
              </a:rPr>
              <a:t>Using </a:t>
            </a:r>
            <a:r>
              <a:rPr lang="en-US" altLang="en-US" i="1" dirty="0">
                <a:latin typeface="Times New Roman" panose="02020603050405020304" pitchFamily="18" charset="0"/>
                <a:cs typeface="Times New Roman" panose="02020603050405020304" pitchFamily="18" charset="0"/>
              </a:rPr>
              <a:t>-2</a:t>
            </a:r>
            <a:r>
              <a:rPr lang="en-US" altLang="en-US" dirty="0">
                <a:latin typeface="+mn-lt"/>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ln(</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L(r)</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a:t>
            </a:r>
            <a:r>
              <a:rPr lang="en-US" altLang="en-US" dirty="0">
                <a:latin typeface="+mn-lt"/>
                <a:cs typeface="Times New Roman" panose="02020603050405020304" pitchFamily="18" charset="0"/>
              </a:rPr>
              <a:t>provides the practical advantage that is allows to use standard tools for function minimization. The multiplicative factor 2 is merely a convention and has no influence on the result of the fit.</a:t>
            </a:r>
          </a:p>
        </p:txBody>
      </p:sp>
    </p:spTree>
    <p:extLst>
      <p:ext uri="{BB962C8B-B14F-4D97-AF65-F5344CB8AC3E}">
        <p14:creationId xmlns:p14="http://schemas.microsoft.com/office/powerpoint/2010/main" val="115063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 to ML Method</a:t>
            </a:r>
            <a:endParaRPr lang="en-GB" altLang="en-US" sz="3200" b="1" dirty="0"/>
          </a:p>
        </p:txBody>
      </p:sp>
      <p:sp>
        <p:nvSpPr>
          <p:cNvPr id="8" name="Rectangle 16">
            <a:extLst>
              <a:ext uri="{FF2B5EF4-FFF2-40B4-BE49-F238E27FC236}">
                <a16:creationId xmlns:a16="http://schemas.microsoft.com/office/drawing/2014/main" id="{75524137-8BAA-CF4D-ADF5-8FC817C0C612}"/>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8</a:t>
            </a:fld>
            <a:endParaRPr lang="en-US" altLang="en-US" sz="1200" dirty="0">
              <a:solidFill>
                <a:srgbClr val="595959"/>
              </a:solidFill>
              <a:cs typeface="Arial" panose="020B0604020202020204" pitchFamily="34" charset="0"/>
            </a:endParaRPr>
          </a:p>
        </p:txBody>
      </p:sp>
      <p:pic>
        <p:nvPicPr>
          <p:cNvPr id="9" name="Picture 8">
            <a:extLst>
              <a:ext uri="{FF2B5EF4-FFF2-40B4-BE49-F238E27FC236}">
                <a16:creationId xmlns:a16="http://schemas.microsoft.com/office/drawing/2014/main" id="{25FE24B0-A3DA-B04C-8710-2199DA89A7B8}"/>
              </a:ext>
            </a:extLst>
          </p:cNvPr>
          <p:cNvPicPr>
            <a:picLocks noChangeAspect="1"/>
          </p:cNvPicPr>
          <p:nvPr/>
        </p:nvPicPr>
        <p:blipFill>
          <a:blip r:embed="rId3"/>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14" name="Text Box 4">
                <a:extLst>
                  <a:ext uri="{FF2B5EF4-FFF2-40B4-BE49-F238E27FC236}">
                    <a16:creationId xmlns:a16="http://schemas.microsoft.com/office/drawing/2014/main" id="{819A2919-120E-7243-A0DA-E7D2AD700D12}"/>
                  </a:ext>
                </a:extLst>
              </p:cNvPr>
              <p:cNvSpPr txBox="1">
                <a:spLocks noChangeArrowheads="1"/>
              </p:cNvSpPr>
              <p:nvPr/>
            </p:nvSpPr>
            <p:spPr bwMode="auto">
              <a:xfrm>
                <a:off x="346074" y="856886"/>
                <a:ext cx="8551436" cy="1030475"/>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cs typeface="Times New Roman" panose="02020603050405020304" pitchFamily="18" charset="0"/>
                  </a:rPr>
                  <a:t>The one and two standard deviation uncertainties on </a:t>
                </a:r>
                <a:r>
                  <a:rPr lang="en-US" altLang="en-US" i="1" dirty="0">
                    <a:latin typeface="Times New Roman" panose="02020603050405020304" pitchFamily="18" charset="0"/>
                    <a:cs typeface="Times New Roman" panose="02020603050405020304" pitchFamily="18" charset="0"/>
                  </a:rPr>
                  <a:t>r</a:t>
                </a:r>
                <a:r>
                  <a:rPr lang="en-US" altLang="en-US" dirty="0">
                    <a:latin typeface="+mn-lt"/>
                    <a:cs typeface="Times New Roman" panose="02020603050405020304" pitchFamily="18" charset="0"/>
                  </a:rPr>
                  <a:t> is given by the distance of     to the value of </a:t>
                </a:r>
                <a:r>
                  <a:rPr lang="en-US" altLang="en-US" i="1" dirty="0">
                    <a:latin typeface="Times New Roman" panose="02020603050405020304" pitchFamily="18" charset="0"/>
                    <a:cs typeface="Times New Roman" panose="02020603050405020304" pitchFamily="18" charset="0"/>
                  </a:rPr>
                  <a:t>r</a:t>
                </a:r>
                <a:r>
                  <a:rPr lang="en-US" altLang="en-US" dirty="0">
                    <a:latin typeface="+mn-lt"/>
                    <a:cs typeface="Times New Roman" panose="02020603050405020304" pitchFamily="18" charset="0"/>
                  </a:rPr>
                  <a:t> at which the likelihood function increases by +1 and +4 units with respect to its minimum </a:t>
                </a:r>
                <a:r>
                  <a:rPr lang="en-US" altLang="en-US" i="1" dirty="0">
                    <a:latin typeface="Times New Roman" panose="02020603050405020304" pitchFamily="18" charset="0"/>
                    <a:cs typeface="Times New Roman" panose="02020603050405020304" pitchFamily="18" charset="0"/>
                  </a:rPr>
                  <a:t>-2</a:t>
                </a:r>
                <a:r>
                  <a:rPr lang="en-US" altLang="en-US" dirty="0">
                    <a:latin typeface="+mn-lt"/>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ln(</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L(</a:t>
                </a:r>
                <a14:m>
                  <m:oMath xmlns:m="http://schemas.openxmlformats.org/officeDocument/2006/math">
                    <m:acc>
                      <m:accPr>
                        <m:chr m:val="̂"/>
                        <m:ctrlPr>
                          <a:rPr lang="en-US" altLang="en-US" b="0" i="1" smtClean="0">
                            <a:latin typeface="Cambria Math" panose="02040503050406030204" pitchFamily="18" charset="0"/>
                            <a:cs typeface="Times New Roman" panose="02020603050405020304" pitchFamily="18" charset="0"/>
                          </a:rPr>
                        </m:ctrlPr>
                      </m:accPr>
                      <m:e>
                        <m:r>
                          <a:rPr lang="en-US" altLang="en-US" b="0" i="1" smtClean="0">
                            <a:latin typeface="Cambria Math" panose="02040503050406030204" pitchFamily="18" charset="0"/>
                            <a:cs typeface="Times New Roman" panose="02020603050405020304" pitchFamily="18" charset="0"/>
                          </a:rPr>
                          <m:t>𝑟</m:t>
                        </m:r>
                      </m:e>
                    </m:acc>
                  </m:oMath>
                </a14:m>
                <a:r>
                  <a:rPr lang="en-US" altLang="en-US" i="1" dirty="0">
                    <a:latin typeface="Times New Roman" panose="02020603050405020304" pitchFamily="18" charset="0"/>
                    <a:cs typeface="Times New Roman" panose="02020603050405020304" pitchFamily="18" charset="0"/>
                  </a:rPr>
                  <a:t>)</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  </a:t>
                </a:r>
              </a:p>
            </p:txBody>
          </p:sp>
        </mc:Choice>
        <mc:Fallback xmlns="">
          <p:sp>
            <p:nvSpPr>
              <p:cNvPr id="14" name="Text Box 4">
                <a:extLst>
                  <a:ext uri="{FF2B5EF4-FFF2-40B4-BE49-F238E27FC236}">
                    <a16:creationId xmlns:a16="http://schemas.microsoft.com/office/drawing/2014/main" id="{819A2919-120E-7243-A0DA-E7D2AD700D12}"/>
                  </a:ext>
                </a:extLst>
              </p:cNvPr>
              <p:cNvSpPr txBox="1">
                <a:spLocks noRot="1" noChangeAspect="1" noMove="1" noResize="1" noEditPoints="1" noAdjustHandles="1" noChangeArrowheads="1" noChangeShapeType="1" noTextEdit="1"/>
              </p:cNvSpPr>
              <p:nvPr/>
            </p:nvSpPr>
            <p:spPr bwMode="auto">
              <a:xfrm>
                <a:off x="346074" y="856886"/>
                <a:ext cx="8551436" cy="1030475"/>
              </a:xfrm>
              <a:prstGeom prst="rect">
                <a:avLst/>
              </a:prstGeom>
              <a:blipFill>
                <a:blip r:embed="rId4"/>
                <a:stretch>
                  <a:fillRect l="-2074" t="-9639" r="-2815" b="-15663"/>
                </a:stretch>
              </a:blipFill>
              <a:ln w="9525">
                <a:noFill/>
                <a:miter lim="800000"/>
                <a:headEnd/>
                <a:tailEnd/>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752D060E-16BD-994A-A997-B285531A2958}"/>
              </a:ext>
            </a:extLst>
          </p:cNvPr>
          <p:cNvPicPr>
            <a:picLocks noChangeAspect="1"/>
          </p:cNvPicPr>
          <p:nvPr/>
        </p:nvPicPr>
        <p:blipFill>
          <a:blip r:embed="rId5"/>
          <a:stretch>
            <a:fillRect/>
          </a:stretch>
        </p:blipFill>
        <p:spPr>
          <a:xfrm>
            <a:off x="2307646" y="1231091"/>
            <a:ext cx="137847" cy="224002"/>
          </a:xfrm>
          <a:prstGeom prst="rect">
            <a:avLst/>
          </a:prstGeom>
        </p:spPr>
      </p:pic>
      <p:pic>
        <p:nvPicPr>
          <p:cNvPr id="4" name="Picture 3">
            <a:extLst>
              <a:ext uri="{FF2B5EF4-FFF2-40B4-BE49-F238E27FC236}">
                <a16:creationId xmlns:a16="http://schemas.microsoft.com/office/drawing/2014/main" id="{46F92348-0FA1-AC4B-8889-C4B31A982C22}"/>
              </a:ext>
            </a:extLst>
          </p:cNvPr>
          <p:cNvPicPr>
            <a:picLocks noChangeAspect="1"/>
          </p:cNvPicPr>
          <p:nvPr/>
        </p:nvPicPr>
        <p:blipFill>
          <a:blip r:embed="rId6"/>
          <a:stretch>
            <a:fillRect/>
          </a:stretch>
        </p:blipFill>
        <p:spPr>
          <a:xfrm>
            <a:off x="2203173" y="2091784"/>
            <a:ext cx="4984015" cy="3379964"/>
          </a:xfrm>
          <a:prstGeom prst="rect">
            <a:avLst/>
          </a:prstGeom>
        </p:spPr>
      </p:pic>
      <p:cxnSp>
        <p:nvCxnSpPr>
          <p:cNvPr id="6" name="Straight Connector 5">
            <a:extLst>
              <a:ext uri="{FF2B5EF4-FFF2-40B4-BE49-F238E27FC236}">
                <a16:creationId xmlns:a16="http://schemas.microsoft.com/office/drawing/2014/main" id="{0389D1B3-BFC6-534C-958E-AB59F40BABB8}"/>
              </a:ext>
            </a:extLst>
          </p:cNvPr>
          <p:cNvCxnSpPr>
            <a:cxnSpLocks/>
          </p:cNvCxnSpPr>
          <p:nvPr/>
        </p:nvCxnSpPr>
        <p:spPr>
          <a:xfrm>
            <a:off x="2679590" y="4866198"/>
            <a:ext cx="4198288"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FF1CD4-007F-1849-A47B-D364A630D0C8}"/>
              </a:ext>
            </a:extLst>
          </p:cNvPr>
          <p:cNvCxnSpPr>
            <a:cxnSpLocks/>
          </p:cNvCxnSpPr>
          <p:nvPr/>
        </p:nvCxnSpPr>
        <p:spPr>
          <a:xfrm>
            <a:off x="2680916" y="4048537"/>
            <a:ext cx="4196962" cy="0"/>
          </a:xfrm>
          <a:prstGeom prst="line">
            <a:avLst/>
          </a:prstGeom>
          <a:ln w="19050">
            <a:solidFill>
              <a:srgbClr val="008BFF"/>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 Box 4">
                <a:extLst>
                  <a:ext uri="{FF2B5EF4-FFF2-40B4-BE49-F238E27FC236}">
                    <a16:creationId xmlns:a16="http://schemas.microsoft.com/office/drawing/2014/main" id="{8114CF43-8184-4C47-A3E4-150E3F9C6CFB}"/>
                  </a:ext>
                </a:extLst>
              </p:cNvPr>
              <p:cNvSpPr txBox="1">
                <a:spLocks noChangeArrowheads="1"/>
              </p:cNvSpPr>
              <p:nvPr/>
            </p:nvSpPr>
            <p:spPr bwMode="auto">
              <a:xfrm>
                <a:off x="6940827" y="4720869"/>
                <a:ext cx="361518" cy="29065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B050"/>
                    </a:solidFill>
                    <a:latin typeface="+mn-lt"/>
                  </a:rPr>
                  <a:t>1</a:t>
                </a:r>
                <a14:m>
                  <m:oMath xmlns:m="http://schemas.openxmlformats.org/officeDocument/2006/math">
                    <m:r>
                      <a:rPr lang="en-US" altLang="en-US" sz="2000" b="0" i="1" smtClean="0">
                        <a:solidFill>
                          <a:srgbClr val="00B050"/>
                        </a:solidFill>
                        <a:latin typeface="Cambria Math" panose="02040503050406030204" pitchFamily="18" charset="0"/>
                      </a:rPr>
                      <m:t>𝜎</m:t>
                    </m:r>
                  </m:oMath>
                </a14:m>
                <a:endParaRPr lang="en-US" altLang="en-US" sz="2000" dirty="0">
                  <a:solidFill>
                    <a:srgbClr val="00B050"/>
                  </a:solidFill>
                  <a:latin typeface="Lucida Calligraphy" panose="03010101010101010101" pitchFamily="66" charset="77"/>
                </a:endParaRPr>
              </a:p>
            </p:txBody>
          </p:sp>
        </mc:Choice>
        <mc:Fallback xmlns="">
          <p:sp>
            <p:nvSpPr>
              <p:cNvPr id="15" name="Text Box 4">
                <a:extLst>
                  <a:ext uri="{FF2B5EF4-FFF2-40B4-BE49-F238E27FC236}">
                    <a16:creationId xmlns:a16="http://schemas.microsoft.com/office/drawing/2014/main" id="{8114CF43-8184-4C47-A3E4-150E3F9C6CFB}"/>
                  </a:ext>
                </a:extLst>
              </p:cNvPr>
              <p:cNvSpPr txBox="1">
                <a:spLocks noRot="1" noChangeAspect="1" noMove="1" noResize="1" noEditPoints="1" noAdjustHandles="1" noChangeArrowheads="1" noChangeShapeType="1" noTextEdit="1"/>
              </p:cNvSpPr>
              <p:nvPr/>
            </p:nvSpPr>
            <p:spPr bwMode="auto">
              <a:xfrm>
                <a:off x="6940827" y="4720869"/>
                <a:ext cx="361518" cy="290657"/>
              </a:xfrm>
              <a:prstGeom prst="rect">
                <a:avLst/>
              </a:prstGeom>
              <a:blipFill>
                <a:blip r:embed="rId7"/>
                <a:stretch>
                  <a:fillRect l="-41379" t="-39130" b="-4782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4">
                <a:extLst>
                  <a:ext uri="{FF2B5EF4-FFF2-40B4-BE49-F238E27FC236}">
                    <a16:creationId xmlns:a16="http://schemas.microsoft.com/office/drawing/2014/main" id="{DE558453-A49A-6A4D-8AC0-04D52103EF68}"/>
                  </a:ext>
                </a:extLst>
              </p:cNvPr>
              <p:cNvSpPr txBox="1">
                <a:spLocks noChangeArrowheads="1"/>
              </p:cNvSpPr>
              <p:nvPr/>
            </p:nvSpPr>
            <p:spPr bwMode="auto">
              <a:xfrm>
                <a:off x="6940827" y="3903208"/>
                <a:ext cx="361518" cy="290657"/>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dirty="0">
                    <a:solidFill>
                      <a:srgbClr val="008BFF"/>
                    </a:solidFill>
                    <a:latin typeface="+mn-lt"/>
                  </a:rPr>
                  <a:t>2</a:t>
                </a:r>
                <a14:m>
                  <m:oMath xmlns:m="http://schemas.openxmlformats.org/officeDocument/2006/math">
                    <m:r>
                      <a:rPr lang="en-US" altLang="en-US" sz="2000" b="0" i="1" smtClean="0">
                        <a:solidFill>
                          <a:srgbClr val="008BFF"/>
                        </a:solidFill>
                        <a:latin typeface="Cambria Math" panose="02040503050406030204" pitchFamily="18" charset="0"/>
                      </a:rPr>
                      <m:t>𝜎</m:t>
                    </m:r>
                  </m:oMath>
                </a14:m>
                <a:endParaRPr lang="en-US" altLang="en-US" sz="2000" dirty="0">
                  <a:solidFill>
                    <a:srgbClr val="008BFF"/>
                  </a:solidFill>
                  <a:latin typeface="Lucida Calligraphy" panose="03010101010101010101" pitchFamily="66" charset="77"/>
                </a:endParaRPr>
              </a:p>
            </p:txBody>
          </p:sp>
        </mc:Choice>
        <mc:Fallback xmlns="">
          <p:sp>
            <p:nvSpPr>
              <p:cNvPr id="16" name="Text Box 4">
                <a:extLst>
                  <a:ext uri="{FF2B5EF4-FFF2-40B4-BE49-F238E27FC236}">
                    <a16:creationId xmlns:a16="http://schemas.microsoft.com/office/drawing/2014/main" id="{DE558453-A49A-6A4D-8AC0-04D52103EF68}"/>
                  </a:ext>
                </a:extLst>
              </p:cNvPr>
              <p:cNvSpPr txBox="1">
                <a:spLocks noRot="1" noChangeAspect="1" noMove="1" noResize="1" noEditPoints="1" noAdjustHandles="1" noChangeArrowheads="1" noChangeShapeType="1" noTextEdit="1"/>
              </p:cNvSpPr>
              <p:nvPr/>
            </p:nvSpPr>
            <p:spPr bwMode="auto">
              <a:xfrm>
                <a:off x="6940827" y="3903208"/>
                <a:ext cx="361518" cy="290657"/>
              </a:xfrm>
              <a:prstGeom prst="rect">
                <a:avLst/>
              </a:prstGeom>
              <a:blipFill>
                <a:blip r:embed="rId8"/>
                <a:stretch>
                  <a:fillRect l="-41379" t="-29167" b="-45833"/>
                </a:stretch>
              </a:blipFill>
              <a:ln w="9525">
                <a:noFill/>
                <a:miter lim="800000"/>
                <a:headEnd/>
                <a:tailEnd/>
              </a:ln>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D326C80E-7994-BC4C-B5B3-83CE0E5DC9A2}"/>
              </a:ext>
            </a:extLst>
          </p:cNvPr>
          <p:cNvCxnSpPr>
            <a:cxnSpLocks/>
          </p:cNvCxnSpPr>
          <p:nvPr/>
        </p:nvCxnSpPr>
        <p:spPr>
          <a:xfrm>
            <a:off x="4049865" y="4836342"/>
            <a:ext cx="0" cy="53079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710B28B-A6B0-7F4C-ACDD-586CD4FDFA6C}"/>
              </a:ext>
            </a:extLst>
          </p:cNvPr>
          <p:cNvCxnSpPr>
            <a:cxnSpLocks/>
          </p:cNvCxnSpPr>
          <p:nvPr/>
        </p:nvCxnSpPr>
        <p:spPr>
          <a:xfrm>
            <a:off x="4925835" y="4837669"/>
            <a:ext cx="0" cy="54536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83FE13-8E20-E14A-A450-ED33BCF57A07}"/>
              </a:ext>
            </a:extLst>
          </p:cNvPr>
          <p:cNvCxnSpPr>
            <a:cxnSpLocks/>
          </p:cNvCxnSpPr>
          <p:nvPr/>
        </p:nvCxnSpPr>
        <p:spPr>
          <a:xfrm>
            <a:off x="4497790" y="5062645"/>
            <a:ext cx="0" cy="28858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 Box 4">
                <a:extLst>
                  <a:ext uri="{FF2B5EF4-FFF2-40B4-BE49-F238E27FC236}">
                    <a16:creationId xmlns:a16="http://schemas.microsoft.com/office/drawing/2014/main" id="{8953AF07-09D0-734C-81A3-10D98E421351}"/>
                  </a:ext>
                </a:extLst>
              </p:cNvPr>
              <p:cNvSpPr txBox="1">
                <a:spLocks noChangeArrowheads="1"/>
              </p:cNvSpPr>
              <p:nvPr/>
            </p:nvSpPr>
            <p:spPr bwMode="auto">
              <a:xfrm>
                <a:off x="3749311" y="5834142"/>
                <a:ext cx="2150560" cy="28931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r>
                  <a:rPr lang="en-US" altLang="en-US" sz="2000" b="0" dirty="0">
                    <a:solidFill>
                      <a:schemeClr val="tx1"/>
                    </a:solidFill>
                    <a:sym typeface="Wingdings" pitchFamily="2" charset="2"/>
                  </a:rPr>
                  <a:t> </a:t>
                </a:r>
                <a14:m>
                  <m:oMath xmlns:m="http://schemas.openxmlformats.org/officeDocument/2006/math">
                    <m:r>
                      <a:rPr lang="en-US" altLang="en-US" sz="2000" b="0" i="1" dirty="0" smtClean="0">
                        <a:solidFill>
                          <a:schemeClr val="tx1"/>
                        </a:solidFill>
                        <a:latin typeface="Cambria Math" panose="02040503050406030204" pitchFamily="18" charset="0"/>
                      </a:rPr>
                      <m:t>𝑟</m:t>
                    </m:r>
                    <m:r>
                      <a:rPr lang="en-US" altLang="en-US" sz="2000" b="0" i="1" dirty="0" smtClean="0">
                        <a:solidFill>
                          <a:schemeClr val="tx1"/>
                        </a:solidFill>
                        <a:latin typeface="Cambria Math" panose="02040503050406030204" pitchFamily="18" charset="0"/>
                      </a:rPr>
                      <m:t>=950 ±110</m:t>
                    </m:r>
                  </m:oMath>
                </a14:m>
                <a:endParaRPr lang="en-US" altLang="en-US" sz="2000" dirty="0">
                  <a:solidFill>
                    <a:schemeClr val="tx1"/>
                  </a:solidFill>
                  <a:latin typeface="Lucida Calligraphy" panose="03010101010101010101" pitchFamily="66" charset="77"/>
                </a:endParaRPr>
              </a:p>
            </p:txBody>
          </p:sp>
        </mc:Choice>
        <mc:Fallback xmlns="">
          <p:sp>
            <p:nvSpPr>
              <p:cNvPr id="38" name="Text Box 4">
                <a:extLst>
                  <a:ext uri="{FF2B5EF4-FFF2-40B4-BE49-F238E27FC236}">
                    <a16:creationId xmlns:a16="http://schemas.microsoft.com/office/drawing/2014/main" id="{8953AF07-09D0-734C-81A3-10D98E421351}"/>
                  </a:ext>
                </a:extLst>
              </p:cNvPr>
              <p:cNvSpPr txBox="1">
                <a:spLocks noRot="1" noChangeAspect="1" noMove="1" noResize="1" noEditPoints="1" noAdjustHandles="1" noChangeArrowheads="1" noChangeShapeType="1" noTextEdit="1"/>
              </p:cNvSpPr>
              <p:nvPr/>
            </p:nvSpPr>
            <p:spPr bwMode="auto">
              <a:xfrm>
                <a:off x="3749311" y="5834142"/>
                <a:ext cx="2150560" cy="289310"/>
              </a:xfrm>
              <a:prstGeom prst="rect">
                <a:avLst/>
              </a:prstGeom>
              <a:blipFill>
                <a:blip r:embed="rId9"/>
                <a:stretch>
                  <a:fillRect l="-6433" t="-29167" b="-45833"/>
                </a:stretch>
              </a:blipFill>
              <a:ln w="9525">
                <a:noFill/>
                <a:miter lim="800000"/>
                <a:headEnd/>
                <a:tailEnd/>
              </a:ln>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BEA936EF-6DD7-6D4D-A11A-39CCE420F271}"/>
              </a:ext>
            </a:extLst>
          </p:cNvPr>
          <p:cNvCxnSpPr>
            <a:cxnSpLocks/>
          </p:cNvCxnSpPr>
          <p:nvPr/>
        </p:nvCxnSpPr>
        <p:spPr>
          <a:xfrm>
            <a:off x="5380384" y="4051813"/>
            <a:ext cx="0" cy="1315319"/>
          </a:xfrm>
          <a:prstGeom prst="line">
            <a:avLst/>
          </a:prstGeom>
          <a:ln w="19050">
            <a:solidFill>
              <a:srgbClr val="008BFF"/>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5F9E65-D815-114C-9B0D-84EB5413EC5A}"/>
              </a:ext>
            </a:extLst>
          </p:cNvPr>
          <p:cNvCxnSpPr>
            <a:cxnSpLocks/>
          </p:cNvCxnSpPr>
          <p:nvPr/>
        </p:nvCxnSpPr>
        <p:spPr>
          <a:xfrm>
            <a:off x="3680130" y="4051813"/>
            <a:ext cx="0" cy="1315319"/>
          </a:xfrm>
          <a:prstGeom prst="line">
            <a:avLst/>
          </a:prstGeom>
          <a:ln w="19050">
            <a:solidFill>
              <a:srgbClr val="008BFF"/>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 Box 4">
                <a:extLst>
                  <a:ext uri="{FF2B5EF4-FFF2-40B4-BE49-F238E27FC236}">
                    <a16:creationId xmlns:a16="http://schemas.microsoft.com/office/drawing/2014/main" id="{A07A760F-CC02-5B49-A9D5-663C6478A09B}"/>
                  </a:ext>
                </a:extLst>
              </p:cNvPr>
              <p:cNvSpPr txBox="1">
                <a:spLocks noChangeArrowheads="1"/>
              </p:cNvSpPr>
              <p:nvPr/>
            </p:nvSpPr>
            <p:spPr bwMode="auto">
              <a:xfrm>
                <a:off x="3996078" y="5429296"/>
                <a:ext cx="1003424" cy="289310"/>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45000"/>
                </a:pPr>
                <a14:m>
                  <m:oMathPara xmlns:m="http://schemas.openxmlformats.org/officeDocument/2006/math">
                    <m:oMathParaPr>
                      <m:jc m:val="centerGroup"/>
                    </m:oMathParaPr>
                    <m:oMath xmlns:m="http://schemas.openxmlformats.org/officeDocument/2006/math">
                      <m:acc>
                        <m:accPr>
                          <m:chr m:val="̂"/>
                          <m:ctrlPr>
                            <a:rPr lang="en-US" altLang="en-US" sz="2000" b="0" i="1" dirty="0" smtClean="0">
                              <a:solidFill>
                                <a:srgbClr val="00B050"/>
                              </a:solidFill>
                              <a:latin typeface="Cambria Math" panose="02040503050406030204" pitchFamily="18" charset="0"/>
                            </a:rPr>
                          </m:ctrlPr>
                        </m:accPr>
                        <m:e>
                          <m:r>
                            <a:rPr lang="en-US" altLang="en-US" sz="2000" b="0" i="1" dirty="0" smtClean="0">
                              <a:solidFill>
                                <a:srgbClr val="00B050"/>
                              </a:solidFill>
                              <a:latin typeface="Cambria Math" panose="02040503050406030204" pitchFamily="18" charset="0"/>
                            </a:rPr>
                            <m:t>𝑟</m:t>
                          </m:r>
                        </m:e>
                      </m:acc>
                      <m:r>
                        <a:rPr lang="en-US" altLang="en-US" sz="2000" b="0" i="1" dirty="0" smtClean="0">
                          <a:solidFill>
                            <a:srgbClr val="00B050"/>
                          </a:solidFill>
                          <a:latin typeface="Cambria Math" panose="02040503050406030204" pitchFamily="18" charset="0"/>
                        </a:rPr>
                        <m:t>=950</m:t>
                      </m:r>
                    </m:oMath>
                  </m:oMathPara>
                </a14:m>
                <a:endParaRPr lang="en-US" altLang="en-US" sz="2000" dirty="0">
                  <a:solidFill>
                    <a:srgbClr val="00B050"/>
                  </a:solidFill>
                  <a:latin typeface="Lucida Calligraphy" panose="03010101010101010101" pitchFamily="66" charset="77"/>
                </a:endParaRPr>
              </a:p>
            </p:txBody>
          </p:sp>
        </mc:Choice>
        <mc:Fallback xmlns="">
          <p:sp>
            <p:nvSpPr>
              <p:cNvPr id="45" name="Text Box 4">
                <a:extLst>
                  <a:ext uri="{FF2B5EF4-FFF2-40B4-BE49-F238E27FC236}">
                    <a16:creationId xmlns:a16="http://schemas.microsoft.com/office/drawing/2014/main" id="{A07A760F-CC02-5B49-A9D5-663C6478A09B}"/>
                  </a:ext>
                </a:extLst>
              </p:cNvPr>
              <p:cNvSpPr txBox="1">
                <a:spLocks noRot="1" noChangeAspect="1" noMove="1" noResize="1" noEditPoints="1" noAdjustHandles="1" noChangeArrowheads="1" noChangeShapeType="1" noTextEdit="1"/>
              </p:cNvSpPr>
              <p:nvPr/>
            </p:nvSpPr>
            <p:spPr bwMode="auto">
              <a:xfrm>
                <a:off x="3996078" y="5429296"/>
                <a:ext cx="1003424" cy="289310"/>
              </a:xfrm>
              <a:prstGeom prst="rect">
                <a:avLst/>
              </a:prstGeom>
              <a:blipFill>
                <a:blip r:embed="rId10"/>
                <a:stretch>
                  <a:fillRect t="-30435" r="-2500" b="-434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170062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4">
            <a:extLst>
              <a:ext uri="{FF2B5EF4-FFF2-40B4-BE49-F238E27FC236}">
                <a16:creationId xmlns:a16="http://schemas.microsoft.com/office/drawing/2014/main" id="{AE98594F-0D82-C24D-8561-9735F10C806A}"/>
              </a:ext>
            </a:extLst>
          </p:cNvPr>
          <p:cNvSpPr txBox="1">
            <a:spLocks noChangeArrowheads="1"/>
          </p:cNvSpPr>
          <p:nvPr/>
        </p:nvSpPr>
        <p:spPr bwMode="auto">
          <a:xfrm>
            <a:off x="346075" y="188913"/>
            <a:ext cx="8442325" cy="463550"/>
          </a:xfrm>
          <a:prstGeom prst="rect">
            <a:avLst/>
          </a:prstGeom>
          <a:noFill/>
          <a:ln w="9525">
            <a:noFill/>
            <a:miter lim="800000"/>
            <a:headEnd/>
            <a:tailEnd/>
          </a:ln>
        </p:spPr>
        <p:txBody>
          <a:bodyPr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3000"/>
              </a:lnSpc>
              <a:buClr>
                <a:srgbClr val="000000"/>
              </a:buClr>
              <a:buSzPct val="45000"/>
            </a:pPr>
            <a:r>
              <a:rPr lang="en-US" altLang="en-US" sz="3200" b="1" dirty="0"/>
              <a:t>Introduction to ML Method</a:t>
            </a:r>
            <a:endParaRPr lang="en-GB" altLang="en-US" sz="3200" b="1" dirty="0"/>
          </a:p>
        </p:txBody>
      </p:sp>
      <p:sp>
        <p:nvSpPr>
          <p:cNvPr id="8" name="Rectangle 16">
            <a:extLst>
              <a:ext uri="{FF2B5EF4-FFF2-40B4-BE49-F238E27FC236}">
                <a16:creationId xmlns:a16="http://schemas.microsoft.com/office/drawing/2014/main" id="{75524137-8BAA-CF4D-ADF5-8FC817C0C612}"/>
              </a:ext>
            </a:extLst>
          </p:cNvPr>
          <p:cNvSpPr>
            <a:spLocks noChangeArrowheads="1"/>
          </p:cNvSpPr>
          <p:nvPr/>
        </p:nvSpPr>
        <p:spPr bwMode="auto">
          <a:xfrm>
            <a:off x="346075" y="6545262"/>
            <a:ext cx="8797925" cy="26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dirty="0">
                <a:solidFill>
                  <a:srgbClr val="595959"/>
                </a:solidFill>
                <a:cs typeface="Arial" panose="020B0604020202020204" pitchFamily="34" charset="0"/>
              </a:rPr>
              <a:t>Christian Veelken	        	  	              </a:t>
            </a:r>
            <a:r>
              <a:rPr lang="en-US" altLang="en-US" sz="1200" dirty="0">
                <a:solidFill>
                  <a:srgbClr val="595959"/>
                </a:solidFill>
                <a:cs typeface="Arial" panose="020B0604020202020204" pitchFamily="34" charset="0"/>
              </a:rPr>
              <a:t>Statistical Methods: Maximum Likelihood Fits       		       			</a:t>
            </a:r>
            <a:fld id="{5B890C50-1859-974C-998E-25DE323D0652}" type="slidenum">
              <a:rPr lang="en-US" altLang="en-US" sz="1200" smtClean="0">
                <a:solidFill>
                  <a:srgbClr val="595959"/>
                </a:solidFill>
                <a:cs typeface="Arial" panose="020B0604020202020204" pitchFamily="34" charset="0"/>
              </a:rPr>
              <a:pPr eaLnBrk="1" hangingPunct="1"/>
              <a:t>9</a:t>
            </a:fld>
            <a:endParaRPr lang="en-US" altLang="en-US" sz="1200" dirty="0">
              <a:solidFill>
                <a:srgbClr val="595959"/>
              </a:solidFill>
              <a:cs typeface="Arial" panose="020B0604020202020204" pitchFamily="34" charset="0"/>
            </a:endParaRPr>
          </a:p>
        </p:txBody>
      </p:sp>
      <p:pic>
        <p:nvPicPr>
          <p:cNvPr id="9" name="Picture 8">
            <a:extLst>
              <a:ext uri="{FF2B5EF4-FFF2-40B4-BE49-F238E27FC236}">
                <a16:creationId xmlns:a16="http://schemas.microsoft.com/office/drawing/2014/main" id="{25FE24B0-A3DA-B04C-8710-2199DA89A7B8}"/>
              </a:ext>
            </a:extLst>
          </p:cNvPr>
          <p:cNvPicPr>
            <a:picLocks noChangeAspect="1"/>
          </p:cNvPicPr>
          <p:nvPr/>
        </p:nvPicPr>
        <p:blipFill>
          <a:blip r:embed="rId3"/>
          <a:stretch>
            <a:fillRect/>
          </a:stretch>
        </p:blipFill>
        <p:spPr>
          <a:xfrm>
            <a:off x="-145348" y="6340839"/>
            <a:ext cx="621869" cy="621869"/>
          </a:xfrm>
          <a:prstGeom prst="rect">
            <a:avLst/>
          </a:prstGeom>
        </p:spPr>
      </p:pic>
      <mc:AlternateContent xmlns:mc="http://schemas.openxmlformats.org/markup-compatibility/2006" xmlns:a14="http://schemas.microsoft.com/office/drawing/2010/main">
        <mc:Choice Requires="a14">
          <p:sp>
            <p:nvSpPr>
              <p:cNvPr id="14" name="Text Box 4">
                <a:extLst>
                  <a:ext uri="{FF2B5EF4-FFF2-40B4-BE49-F238E27FC236}">
                    <a16:creationId xmlns:a16="http://schemas.microsoft.com/office/drawing/2014/main" id="{819A2919-120E-7243-A0DA-E7D2AD700D12}"/>
                  </a:ext>
                </a:extLst>
              </p:cNvPr>
              <p:cNvSpPr txBox="1">
                <a:spLocks noChangeArrowheads="1"/>
              </p:cNvSpPr>
              <p:nvPr/>
            </p:nvSpPr>
            <p:spPr bwMode="auto">
              <a:xfrm>
                <a:off x="346074" y="856886"/>
                <a:ext cx="8442325" cy="5238229"/>
              </a:xfrm>
              <a:prstGeom prst="rect">
                <a:avLst/>
              </a:prstGeom>
              <a:noFill/>
              <a:ln w="9525">
                <a:noFill/>
                <a:miter lim="800000"/>
                <a:headEnd/>
                <a:tailEnd/>
              </a:ln>
            </p:spPr>
            <p:txBody>
              <a:bodyPr wrap="square" lIns="0" tIns="0" rIns="0" bIns="0">
                <a:spAutoFit/>
              </a:bodyPr>
              <a:lstStyle>
                <a:lvl1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Clr>
                    <a:srgbClr val="000000"/>
                  </a:buClr>
                  <a:buSzPct val="85000"/>
                </a:pPr>
                <a:r>
                  <a:rPr lang="en-US" altLang="en-US" dirty="0">
                    <a:latin typeface="+mn-lt"/>
                  </a:rPr>
                  <a:t>To “fit the data” means to numerically find values of the parameters </a:t>
                </a:r>
                <a:r>
                  <a:rPr lang="en-US" altLang="en-US" i="1" dirty="0" err="1">
                    <a:latin typeface="Times New Roman" panose="02020603050405020304" pitchFamily="18" charset="0"/>
                    <a:cs typeface="Times New Roman" panose="02020603050405020304" pitchFamily="18" charset="0"/>
                  </a:rPr>
                  <a:t>r</a:t>
                </a:r>
                <a:r>
                  <a:rPr lang="en-US" altLang="en-US" i="1" baseline="-25000"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a:t>
                </a:r>
                <a:r>
                  <a:rPr lang="en-US" altLang="en-US" dirty="0">
                    <a:latin typeface="+mn-lt"/>
                  </a:rPr>
                  <a:t>such that the likelihood function </a:t>
                </a:r>
                <a:r>
                  <a:rPr lang="en-US" altLang="en-US" i="1" dirty="0">
                    <a:latin typeface="Times New Roman" panose="02020603050405020304" pitchFamily="18" charset="0"/>
                    <a:cs typeface="Times New Roman" panose="02020603050405020304" pitchFamily="18" charset="0"/>
                  </a:rPr>
                  <a:t>L(r)</a:t>
                </a:r>
                <a:r>
                  <a:rPr lang="en-US" altLang="en-US" dirty="0">
                    <a:latin typeface="+mn-lt"/>
                  </a:rPr>
                  <a:t> gets maximized </a:t>
                </a:r>
              </a:p>
              <a:p>
                <a:pPr eaLnBrk="1" hangingPunct="1">
                  <a:lnSpc>
                    <a:spcPct val="93000"/>
                  </a:lnSpc>
                  <a:buClr>
                    <a:srgbClr val="000000"/>
                  </a:buClr>
                  <a:buSzPct val="85000"/>
                </a:pPr>
                <a:endParaRPr lang="en-US" altLang="en-US" sz="600" dirty="0">
                  <a:latin typeface="+mn-lt"/>
                </a:endParaRPr>
              </a:p>
              <a:p>
                <a:pPr eaLnBrk="1" hangingPunct="1">
                  <a:lnSpc>
                    <a:spcPct val="93000"/>
                  </a:lnSpc>
                  <a:buClr>
                    <a:srgbClr val="000000"/>
                  </a:buClr>
                  <a:buSzPct val="85000"/>
                </a:pPr>
                <a:r>
                  <a:rPr lang="en-US" altLang="en-US" dirty="0">
                    <a:latin typeface="+mn-lt"/>
                  </a:rPr>
                  <a:t>(or equivalently, that </a:t>
                </a:r>
                <a:r>
                  <a:rPr lang="en-US" altLang="en-US" i="1" dirty="0">
                    <a:latin typeface="Times New Roman" panose="02020603050405020304" pitchFamily="18" charset="0"/>
                    <a:cs typeface="Times New Roman" panose="02020603050405020304" pitchFamily="18" charset="0"/>
                  </a:rPr>
                  <a:t>-2</a:t>
                </a:r>
                <a:r>
                  <a:rPr lang="en-US" altLang="en-US" i="1" dirty="0">
                    <a:latin typeface="+mn-lt"/>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ln(</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L(r)</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 </a:t>
                </a:r>
                <a:r>
                  <a:rPr lang="en-US" altLang="en-US" dirty="0">
                    <a:latin typeface="+mn-lt"/>
                  </a:rPr>
                  <a:t>gets minimized)</a:t>
                </a:r>
              </a:p>
              <a:p>
                <a:pPr eaLnBrk="1" hangingPunct="1">
                  <a:lnSpc>
                    <a:spcPct val="93000"/>
                  </a:lnSpc>
                  <a:buClr>
                    <a:srgbClr val="000000"/>
                  </a:buClr>
                  <a:buSzPct val="85000"/>
                </a:pPr>
                <a:endParaRPr lang="en-US" altLang="en-US" dirty="0">
                  <a:latin typeface="+mn-lt"/>
                </a:endParaRPr>
              </a:p>
              <a:p>
                <a:pPr eaLnBrk="1" hangingPunct="1">
                  <a:lnSpc>
                    <a:spcPct val="93000"/>
                  </a:lnSpc>
                  <a:buClr>
                    <a:srgbClr val="000000"/>
                  </a:buClr>
                  <a:buSzPct val="85000"/>
                </a:pPr>
                <a:r>
                  <a:rPr lang="en-US" altLang="en-US" dirty="0">
                    <a:latin typeface="+mn-lt"/>
                  </a:rPr>
                  <a:t>The maximum of </a:t>
                </a:r>
                <a:r>
                  <a:rPr lang="en-US" altLang="en-US" i="1" dirty="0">
                    <a:latin typeface="Times New Roman" panose="02020603050405020304" pitchFamily="18" charset="0"/>
                    <a:cs typeface="Times New Roman" panose="02020603050405020304" pitchFamily="18" charset="0"/>
                  </a:rPr>
                  <a:t>L(r)</a:t>
                </a:r>
                <a:r>
                  <a:rPr lang="en-US" altLang="en-US" dirty="0">
                    <a:latin typeface="+mn-lt"/>
                  </a:rPr>
                  <a:t> is attained at the same value of </a:t>
                </a:r>
                <a:r>
                  <a:rPr lang="en-US" altLang="en-US" i="1" dirty="0" err="1">
                    <a:latin typeface="Times New Roman" panose="02020603050405020304" pitchFamily="18" charset="0"/>
                    <a:cs typeface="Times New Roman" panose="02020603050405020304" pitchFamily="18" charset="0"/>
                  </a:rPr>
                  <a:t>r</a:t>
                </a:r>
                <a:r>
                  <a:rPr lang="en-US" altLang="en-US" i="1" baseline="-25000" dirty="0" err="1">
                    <a:latin typeface="Times New Roman" panose="02020603050405020304" pitchFamily="18" charset="0"/>
                    <a:cs typeface="Times New Roman" panose="02020603050405020304" pitchFamily="18" charset="0"/>
                  </a:rPr>
                  <a:t>i</a:t>
                </a:r>
                <a:r>
                  <a:rPr lang="en-US" altLang="en-US" dirty="0">
                    <a:latin typeface="+mn-lt"/>
                  </a:rPr>
                  <a:t> as the minimum </a:t>
                </a:r>
                <a:r>
                  <a:rPr lang="en-US" altLang="en-US" dirty="0">
                    <a:latin typeface="Times New Roman" panose="02020603050405020304" pitchFamily="18" charset="0"/>
                    <a:cs typeface="Times New Roman" panose="02020603050405020304" pitchFamily="18" charset="0"/>
                  </a:rPr>
                  <a:t>of </a:t>
                </a:r>
                <a:r>
                  <a:rPr lang="en-US" altLang="en-US" i="1" dirty="0">
                    <a:latin typeface="Times New Roman" panose="02020603050405020304" pitchFamily="18" charset="0"/>
                    <a:cs typeface="Times New Roman" panose="02020603050405020304" pitchFamily="18" charset="0"/>
                  </a:rPr>
                  <a:t>-2</a:t>
                </a:r>
                <a:r>
                  <a:rPr lang="en-US" altLang="en-US" dirty="0">
                    <a:latin typeface="+mn-lt"/>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ln(</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L(r)</a:t>
                </a:r>
                <a:r>
                  <a:rPr lang="en-US" altLang="en-US" sz="1200"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a:t>
                </a:r>
                <a:r>
                  <a:rPr lang="en-US" altLang="en-US" sz="1200" i="1" dirty="0">
                    <a:latin typeface="Times New Roman" panose="02020603050405020304" pitchFamily="18" charset="0"/>
                    <a:cs typeface="Times New Roman" panose="02020603050405020304" pitchFamily="18" charset="0"/>
                  </a:rPr>
                  <a:t> </a:t>
                </a:r>
                <a:r>
                  <a:rPr lang="en-US" altLang="en-US" dirty="0">
                    <a:latin typeface="+mn-lt"/>
                    <a:cs typeface="Times New Roman" panose="02020603050405020304" pitchFamily="18" charset="0"/>
                  </a:rPr>
                  <a:t>, due to the fact that the logarithm is a monotonic function</a:t>
                </a:r>
                <a:r>
                  <a:rPr lang="en-US" altLang="en-US" i="1" dirty="0">
                    <a:latin typeface="Times New Roman" panose="02020603050405020304" pitchFamily="18" charset="0"/>
                    <a:cs typeface="Times New Roman" panose="02020603050405020304" pitchFamily="18" charset="0"/>
                  </a:rPr>
                  <a:t> </a:t>
                </a:r>
              </a:p>
              <a:p>
                <a:pPr eaLnBrk="1" hangingPunct="1">
                  <a:lnSpc>
                    <a:spcPct val="93000"/>
                  </a:lnSpc>
                  <a:buClr>
                    <a:srgbClr val="000000"/>
                  </a:buClr>
                  <a:buSzPct val="85000"/>
                </a:pPr>
                <a:endParaRPr lang="en-US" altLang="en-US" i="1" dirty="0">
                  <a:latin typeface="Times New Roman" panose="02020603050405020304" pitchFamily="18" charset="0"/>
                  <a:cs typeface="Times New Roman" panose="02020603050405020304" pitchFamily="18" charset="0"/>
                </a:endParaRPr>
              </a:p>
              <a:p>
                <a:pPr eaLnBrk="1" hangingPunct="1">
                  <a:lnSpc>
                    <a:spcPct val="93000"/>
                  </a:lnSpc>
                  <a:buClr>
                    <a:srgbClr val="000000"/>
                  </a:buClr>
                  <a:buSzPct val="85000"/>
                </a:pPr>
                <a:r>
                  <a:rPr lang="en-US" altLang="en-US" dirty="0">
                    <a:latin typeface="+mn-lt"/>
                    <a:cs typeface="Times New Roman" panose="02020603050405020304" pitchFamily="18" charset="0"/>
                  </a:rPr>
                  <a:t>Using provides the practical advantage that is allows to use standard tools for function minimization. The multiplicative factor 2 is merely a convention.</a:t>
                </a:r>
              </a:p>
              <a:p>
                <a:pPr eaLnBrk="1" hangingPunct="1">
                  <a:lnSpc>
                    <a:spcPct val="93000"/>
                  </a:lnSpc>
                  <a:buClr>
                    <a:srgbClr val="000000"/>
                  </a:buClr>
                  <a:buSzPct val="85000"/>
                </a:pPr>
                <a:endParaRPr lang="en-US" altLang="en-US" dirty="0">
                  <a:latin typeface="+mn-lt"/>
                  <a:cs typeface="Times New Roman" panose="02020603050405020304" pitchFamily="18" charset="0"/>
                </a:endParaRPr>
              </a:p>
              <a:p>
                <a:pPr eaLnBrk="1" hangingPunct="1">
                  <a:lnSpc>
                    <a:spcPct val="93000"/>
                  </a:lnSpc>
                  <a:buClr>
                    <a:srgbClr val="000000"/>
                  </a:buClr>
                  <a:buSzPct val="85000"/>
                </a:pPr>
                <a:r>
                  <a:rPr lang="en-US" altLang="en-US" dirty="0">
                    <a:latin typeface="+mn-lt"/>
                    <a:cs typeface="Times New Roman" panose="02020603050405020304" pitchFamily="18" charset="0"/>
                  </a:rPr>
                  <a:t>The one and two standard deviation uncertainties on </a:t>
                </a:r>
                <a:r>
                  <a:rPr lang="en-US" altLang="en-US" i="1" dirty="0">
                    <a:latin typeface="Times New Roman" panose="02020603050405020304" pitchFamily="18" charset="0"/>
                    <a:cs typeface="Times New Roman" panose="02020603050405020304" pitchFamily="18" charset="0"/>
                  </a:rPr>
                  <a:t>r</a:t>
                </a:r>
                <a:r>
                  <a:rPr lang="en-US" altLang="en-US" dirty="0">
                    <a:latin typeface="+mn-lt"/>
                    <a:cs typeface="Times New Roman" panose="02020603050405020304" pitchFamily="18" charset="0"/>
                  </a:rPr>
                  <a:t> is given by the distance of     to the value of </a:t>
                </a:r>
                <a:r>
                  <a:rPr lang="en-US" altLang="en-US" i="1" dirty="0">
                    <a:latin typeface="Times New Roman" panose="02020603050405020304" pitchFamily="18" charset="0"/>
                    <a:cs typeface="Times New Roman" panose="02020603050405020304" pitchFamily="18" charset="0"/>
                  </a:rPr>
                  <a:t>r</a:t>
                </a:r>
                <a:r>
                  <a:rPr lang="en-US" altLang="en-US" dirty="0">
                    <a:latin typeface="+mn-lt"/>
                    <a:cs typeface="Times New Roman" panose="02020603050405020304" pitchFamily="18" charset="0"/>
                  </a:rPr>
                  <a:t> at which the likelihood function increases by +1 and +4 units with respect to its minimum </a:t>
                </a:r>
                <a:r>
                  <a:rPr lang="en-US" altLang="en-US" i="1" dirty="0">
                    <a:latin typeface="Times New Roman" panose="02020603050405020304" pitchFamily="18" charset="0"/>
                    <a:cs typeface="Times New Roman" panose="02020603050405020304" pitchFamily="18" charset="0"/>
                  </a:rPr>
                  <a:t>L(</a:t>
                </a:r>
                <a14:m>
                  <m:oMath xmlns:m="http://schemas.openxmlformats.org/officeDocument/2006/math">
                    <m:acc>
                      <m:accPr>
                        <m:chr m:val="̂"/>
                        <m:ctrlPr>
                          <a:rPr lang="en-US" altLang="en-US" b="0" i="1" smtClean="0">
                            <a:latin typeface="Cambria Math" panose="02040503050406030204" pitchFamily="18" charset="0"/>
                            <a:cs typeface="Times New Roman" panose="02020603050405020304" pitchFamily="18" charset="0"/>
                          </a:rPr>
                        </m:ctrlPr>
                      </m:accPr>
                      <m:e>
                        <m:r>
                          <a:rPr lang="en-US" altLang="en-US" b="0" i="1" smtClean="0">
                            <a:latin typeface="Cambria Math" panose="02040503050406030204" pitchFamily="18" charset="0"/>
                            <a:cs typeface="Times New Roman" panose="02020603050405020304" pitchFamily="18" charset="0"/>
                          </a:rPr>
                          <m:t>𝑟</m:t>
                        </m:r>
                      </m:e>
                    </m:acc>
                  </m:oMath>
                </a14:m>
                <a:r>
                  <a:rPr lang="en-US" altLang="en-US" i="1" dirty="0">
                    <a:latin typeface="Times New Roman" panose="02020603050405020304" pitchFamily="18" charset="0"/>
                    <a:cs typeface="Times New Roman" panose="02020603050405020304" pitchFamily="18" charset="0"/>
                  </a:rPr>
                  <a:t>)  </a:t>
                </a:r>
              </a:p>
            </p:txBody>
          </p:sp>
        </mc:Choice>
        <mc:Fallback xmlns="">
          <p:sp>
            <p:nvSpPr>
              <p:cNvPr id="14" name="Text Box 4">
                <a:extLst>
                  <a:ext uri="{FF2B5EF4-FFF2-40B4-BE49-F238E27FC236}">
                    <a16:creationId xmlns:a16="http://schemas.microsoft.com/office/drawing/2014/main" id="{819A2919-120E-7243-A0DA-E7D2AD700D12}"/>
                  </a:ext>
                </a:extLst>
              </p:cNvPr>
              <p:cNvSpPr txBox="1">
                <a:spLocks noRot="1" noChangeAspect="1" noMove="1" noResize="1" noEditPoints="1" noAdjustHandles="1" noChangeArrowheads="1" noChangeShapeType="1" noTextEdit="1"/>
              </p:cNvSpPr>
              <p:nvPr/>
            </p:nvSpPr>
            <p:spPr bwMode="auto">
              <a:xfrm>
                <a:off x="346074" y="856886"/>
                <a:ext cx="8442325" cy="5238229"/>
              </a:xfrm>
              <a:prstGeom prst="rect">
                <a:avLst/>
              </a:prstGeom>
              <a:blipFill>
                <a:blip r:embed="rId4"/>
                <a:stretch>
                  <a:fillRect l="-2102" t="-1932" r="-2703" b="-2415"/>
                </a:stretch>
              </a:blipFill>
              <a:ln w="9525">
                <a:noFill/>
                <a:miter lim="800000"/>
                <a:headEnd/>
                <a:tailEnd/>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752D060E-16BD-994A-A997-B285531A2958}"/>
              </a:ext>
            </a:extLst>
          </p:cNvPr>
          <p:cNvPicPr>
            <a:picLocks noChangeAspect="1"/>
          </p:cNvPicPr>
          <p:nvPr/>
        </p:nvPicPr>
        <p:blipFill>
          <a:blip r:embed="rId5"/>
          <a:stretch>
            <a:fillRect/>
          </a:stretch>
        </p:blipFill>
        <p:spPr>
          <a:xfrm>
            <a:off x="2307646" y="5413473"/>
            <a:ext cx="137847" cy="224002"/>
          </a:xfrm>
          <a:prstGeom prst="rect">
            <a:avLst/>
          </a:prstGeom>
        </p:spPr>
      </p:pic>
    </p:spTree>
    <p:extLst>
      <p:ext uri="{BB962C8B-B14F-4D97-AF65-F5344CB8AC3E}">
        <p14:creationId xmlns:p14="http://schemas.microsoft.com/office/powerpoint/2010/main" val="16564324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16369</TotalTime>
  <Words>4871</Words>
  <Application>Microsoft Macintosh PowerPoint</Application>
  <PresentationFormat>On-screen Show (4:3)</PresentationFormat>
  <Paragraphs>529</Paragraphs>
  <Slides>38</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Cambria Math</vt:lpstr>
      <vt:lpstr>Lucida Bright</vt:lpstr>
      <vt:lpstr>Lucida Calligraphy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Veelken</dc:creator>
  <cp:lastModifiedBy>Christian Veelken</cp:lastModifiedBy>
  <cp:revision>614</cp:revision>
  <cp:lastPrinted>2019-06-26T15:42:34Z</cp:lastPrinted>
  <dcterms:created xsi:type="dcterms:W3CDTF">2019-06-26T12:15:17Z</dcterms:created>
  <dcterms:modified xsi:type="dcterms:W3CDTF">2019-11-25T14:22:37Z</dcterms:modified>
</cp:coreProperties>
</file>